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5" r:id="rId3"/>
    <p:sldId id="262" r:id="rId4"/>
    <p:sldId id="263" r:id="rId5"/>
    <p:sldId id="258" r:id="rId6"/>
    <p:sldId id="259" r:id="rId7"/>
    <p:sldId id="261" r:id="rId8"/>
    <p:sldId id="264" r:id="rId9"/>
    <p:sldId id="257" r:id="rId10"/>
    <p:sldId id="266" r:id="rId11"/>
    <p:sldId id="267" r:id="rId12"/>
    <p:sldId id="270" r:id="rId13"/>
    <p:sldId id="277" r:id="rId14"/>
    <p:sldId id="280" r:id="rId15"/>
    <p:sldId id="278" r:id="rId16"/>
    <p:sldId id="279" r:id="rId17"/>
    <p:sldId id="281" r:id="rId18"/>
    <p:sldId id="283" r:id="rId19"/>
    <p:sldId id="284" r:id="rId20"/>
    <p:sldId id="285" r:id="rId21"/>
    <p:sldId id="286" r:id="rId22"/>
    <p:sldId id="287" r:id="rId23"/>
    <p:sldId id="288" r:id="rId24"/>
    <p:sldId id="291" r:id="rId25"/>
    <p:sldId id="290" r:id="rId26"/>
    <p:sldId id="269"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0ED5743-21CB-5942-8C62-750D99FF16F0}">
          <p14:sldIdLst>
            <p14:sldId id="256"/>
            <p14:sldId id="265"/>
            <p14:sldId id="262"/>
            <p14:sldId id="263"/>
            <p14:sldId id="258"/>
            <p14:sldId id="259"/>
            <p14:sldId id="261"/>
            <p14:sldId id="264"/>
            <p14:sldId id="257"/>
            <p14:sldId id="266"/>
            <p14:sldId id="267"/>
            <p14:sldId id="270"/>
            <p14:sldId id="277"/>
            <p14:sldId id="280"/>
            <p14:sldId id="278"/>
            <p14:sldId id="279"/>
            <p14:sldId id="281"/>
            <p14:sldId id="283"/>
            <p14:sldId id="284"/>
            <p14:sldId id="285"/>
            <p14:sldId id="286"/>
            <p14:sldId id="287"/>
            <p14:sldId id="288"/>
            <p14:sldId id="291"/>
            <p14:sldId id="290"/>
            <p14:sldId id="269"/>
            <p14:sldId id="268"/>
          </p14:sldIdLst>
        </p14:section>
        <p14:section name="Appendix" id="{A32D5913-45BE-BD49-906C-1285252E8E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FC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snapToObjects="1">
      <p:cViewPr varScale="1">
        <p:scale>
          <a:sx n="121" d="100"/>
          <a:sy n="121"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8C380-F379-9946-8D17-BFBA143D13B9}"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1F425-08C6-664C-97D4-3748EA2DF29E}" type="slidenum">
              <a:rPr lang="en-US" smtClean="0"/>
              <a:t>‹#›</a:t>
            </a:fld>
            <a:endParaRPr lang="en-US"/>
          </a:p>
        </p:txBody>
      </p:sp>
    </p:spTree>
    <p:extLst>
      <p:ext uri="{BB962C8B-B14F-4D97-AF65-F5344CB8AC3E}">
        <p14:creationId xmlns:p14="http://schemas.microsoft.com/office/powerpoint/2010/main" val="198394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8CF1-4B13-6245-9CF1-0DCA9AE7FC73}"/>
              </a:ext>
            </a:extLst>
          </p:cNvPr>
          <p:cNvSpPr>
            <a:spLocks noGrp="1"/>
          </p:cNvSpPr>
          <p:nvPr>
            <p:ph type="ctrTitle"/>
          </p:nvPr>
        </p:nvSpPr>
        <p:spPr>
          <a:xfrm>
            <a:off x="367861" y="1122363"/>
            <a:ext cx="7556939" cy="2306637"/>
          </a:xfrm>
        </p:spPr>
        <p:txBody>
          <a:bodyPr anchor="b"/>
          <a:lstStyle>
            <a:lvl1pPr algn="l">
              <a:defRPr sz="6000">
                <a:latin typeface="+mj-lt"/>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84190FA-97AC-DB49-A5C8-C9941A64BDC8}"/>
              </a:ext>
            </a:extLst>
          </p:cNvPr>
          <p:cNvSpPr>
            <a:spLocks noGrp="1"/>
          </p:cNvSpPr>
          <p:nvPr>
            <p:ph type="subTitle" idx="1"/>
          </p:nvPr>
        </p:nvSpPr>
        <p:spPr>
          <a:xfrm>
            <a:off x="367861" y="3591527"/>
            <a:ext cx="7556939" cy="1599615"/>
          </a:xfrm>
        </p:spPr>
        <p:txBody>
          <a:bodyPr>
            <a:normAutofit/>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Footer Placeholder 4">
            <a:extLst>
              <a:ext uri="{FF2B5EF4-FFF2-40B4-BE49-F238E27FC236}">
                <a16:creationId xmlns:a16="http://schemas.microsoft.com/office/drawing/2014/main" id="{64169829-CC18-AD48-95B4-BDD5541AE858}"/>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9" name="Slide Number Placeholder 5">
            <a:extLst>
              <a:ext uri="{FF2B5EF4-FFF2-40B4-BE49-F238E27FC236}">
                <a16:creationId xmlns:a16="http://schemas.microsoft.com/office/drawing/2014/main" id="{121C6821-F530-4045-B65D-C47380F7D0F7}"/>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spTree>
    <p:extLst>
      <p:ext uri="{BB962C8B-B14F-4D97-AF65-F5344CB8AC3E}">
        <p14:creationId xmlns:p14="http://schemas.microsoft.com/office/powerpoint/2010/main" val="28278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83CB-7571-644C-BA16-33A86A764009}"/>
              </a:ext>
            </a:extLst>
          </p:cNvPr>
          <p:cNvSpPr>
            <a:spLocks noGrp="1"/>
          </p:cNvSpPr>
          <p:nvPr>
            <p:ph type="title"/>
          </p:nvPr>
        </p:nvSpPr>
        <p:spPr>
          <a:xfrm>
            <a:off x="367861" y="1681655"/>
            <a:ext cx="6201104" cy="3221639"/>
          </a:xfrm>
        </p:spPr>
        <p:txBody>
          <a:bodyPr>
            <a:normAutofit/>
          </a:bodyPr>
          <a:lstStyle>
            <a:lvl1pPr>
              <a:defRPr sz="280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09713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F6BA9-DB25-A04A-BD3B-DAA5EB731B05}"/>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tle Placeholder 1">
            <a:extLst>
              <a:ext uri="{FF2B5EF4-FFF2-40B4-BE49-F238E27FC236}">
                <a16:creationId xmlns:a16="http://schemas.microsoft.com/office/drawing/2014/main" id="{D81CBE1A-F1CD-304A-901D-4FD425652FCE}"/>
              </a:ext>
            </a:extLst>
          </p:cNvPr>
          <p:cNvSpPr>
            <a:spLocks noGrp="1"/>
          </p:cNvSpPr>
          <p:nvPr>
            <p:ph type="title"/>
          </p:nvPr>
        </p:nvSpPr>
        <p:spPr>
          <a:xfrm>
            <a:off x="367861" y="365125"/>
            <a:ext cx="11424745" cy="79101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3" name="Footer Placeholder 4">
            <a:extLst>
              <a:ext uri="{FF2B5EF4-FFF2-40B4-BE49-F238E27FC236}">
                <a16:creationId xmlns:a16="http://schemas.microsoft.com/office/drawing/2014/main" id="{AD0802F2-BA23-C443-84D5-FCD6BCF214D7}"/>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14" name="Slide Number Placeholder 5">
            <a:extLst>
              <a:ext uri="{FF2B5EF4-FFF2-40B4-BE49-F238E27FC236}">
                <a16:creationId xmlns:a16="http://schemas.microsoft.com/office/drawing/2014/main" id="{8BF50147-EBE0-334B-80F6-F38552A3923C}"/>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spTree>
    <p:extLst>
      <p:ext uri="{BB962C8B-B14F-4D97-AF65-F5344CB8AC3E}">
        <p14:creationId xmlns:p14="http://schemas.microsoft.com/office/powerpoint/2010/main" val="229674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370317-72FF-EB44-93A5-D1BFFB9E209A}"/>
              </a:ext>
            </a:extLst>
          </p:cNvPr>
          <p:cNvSpPr>
            <a:spLocks noGrp="1"/>
          </p:cNvSpPr>
          <p:nvPr>
            <p:ph sz="half" idx="1"/>
          </p:nvPr>
        </p:nvSpPr>
        <p:spPr>
          <a:xfrm>
            <a:off x="367860" y="1342860"/>
            <a:ext cx="5549463" cy="48582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67A01DC-0626-C64E-B5F1-4BC295686EC7}"/>
              </a:ext>
            </a:extLst>
          </p:cNvPr>
          <p:cNvSpPr>
            <a:spLocks noGrp="1"/>
          </p:cNvSpPr>
          <p:nvPr>
            <p:ph sz="half" idx="2"/>
          </p:nvPr>
        </p:nvSpPr>
        <p:spPr>
          <a:xfrm>
            <a:off x="6096000" y="1342859"/>
            <a:ext cx="5696606" cy="48582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65A54B19-0973-BB45-B010-C5E2DE338401}"/>
              </a:ext>
            </a:extLst>
          </p:cNvPr>
          <p:cNvSpPr>
            <a:spLocks noGrp="1"/>
          </p:cNvSpPr>
          <p:nvPr>
            <p:ph type="title"/>
          </p:nvPr>
        </p:nvSpPr>
        <p:spPr>
          <a:xfrm>
            <a:off x="367861" y="365125"/>
            <a:ext cx="11424745" cy="79101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1" name="Footer Placeholder 4">
            <a:extLst>
              <a:ext uri="{FF2B5EF4-FFF2-40B4-BE49-F238E27FC236}">
                <a16:creationId xmlns:a16="http://schemas.microsoft.com/office/drawing/2014/main" id="{003AD44A-415F-F147-A3CF-A19F437CC084}"/>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12" name="Slide Number Placeholder 5">
            <a:extLst>
              <a:ext uri="{FF2B5EF4-FFF2-40B4-BE49-F238E27FC236}">
                <a16:creationId xmlns:a16="http://schemas.microsoft.com/office/drawing/2014/main" id="{95977472-DA77-AE47-9CE3-3948CE821E49}"/>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spTree>
    <p:extLst>
      <p:ext uri="{BB962C8B-B14F-4D97-AF65-F5344CB8AC3E}">
        <p14:creationId xmlns:p14="http://schemas.microsoft.com/office/powerpoint/2010/main" val="279124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3478852-A6BC-2241-83E7-B7B62D134419}"/>
              </a:ext>
            </a:extLst>
          </p:cNvPr>
          <p:cNvSpPr>
            <a:spLocks noGrp="1"/>
          </p:cNvSpPr>
          <p:nvPr>
            <p:ph type="title"/>
          </p:nvPr>
        </p:nvSpPr>
        <p:spPr>
          <a:xfrm>
            <a:off x="367861" y="365125"/>
            <a:ext cx="11424745" cy="79101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Footer Placeholder 4">
            <a:extLst>
              <a:ext uri="{FF2B5EF4-FFF2-40B4-BE49-F238E27FC236}">
                <a16:creationId xmlns:a16="http://schemas.microsoft.com/office/drawing/2014/main" id="{E3D023B3-5FF1-EA49-8B92-F8E2CC625B2A}"/>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10" name="Slide Number Placeholder 5">
            <a:extLst>
              <a:ext uri="{FF2B5EF4-FFF2-40B4-BE49-F238E27FC236}">
                <a16:creationId xmlns:a16="http://schemas.microsoft.com/office/drawing/2014/main" id="{145247D3-FDCE-3B4F-8E99-96DC3383C90E}"/>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spTree>
    <p:extLst>
      <p:ext uri="{BB962C8B-B14F-4D97-AF65-F5344CB8AC3E}">
        <p14:creationId xmlns:p14="http://schemas.microsoft.com/office/powerpoint/2010/main" val="1415766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08960BD-EE99-414D-BAEC-41038698C3AA}"/>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9" name="Slide Number Placeholder 5">
            <a:extLst>
              <a:ext uri="{FF2B5EF4-FFF2-40B4-BE49-F238E27FC236}">
                <a16:creationId xmlns:a16="http://schemas.microsoft.com/office/drawing/2014/main" id="{FC16BF9D-5C11-4E44-A1EE-5722A7F80A51}"/>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spTree>
    <p:extLst>
      <p:ext uri="{BB962C8B-B14F-4D97-AF65-F5344CB8AC3E}">
        <p14:creationId xmlns:p14="http://schemas.microsoft.com/office/powerpoint/2010/main" val="243410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30F4B-3461-2B4E-979A-7E74CF15E007}"/>
              </a:ext>
            </a:extLst>
          </p:cNvPr>
          <p:cNvSpPr>
            <a:spLocks noGrp="1"/>
          </p:cNvSpPr>
          <p:nvPr>
            <p:ph type="title"/>
          </p:nvPr>
        </p:nvSpPr>
        <p:spPr>
          <a:xfrm>
            <a:off x="367861" y="365125"/>
            <a:ext cx="11424745" cy="79101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539D1FA1-F43F-C542-BCA9-8B5CF72C5E42}"/>
              </a:ext>
            </a:extLst>
          </p:cNvPr>
          <p:cNvSpPr>
            <a:spLocks noGrp="1"/>
          </p:cNvSpPr>
          <p:nvPr>
            <p:ph type="body" idx="1"/>
          </p:nvPr>
        </p:nvSpPr>
        <p:spPr>
          <a:xfrm>
            <a:off x="367861" y="1334814"/>
            <a:ext cx="11424745" cy="4842149"/>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15A4AF30-9495-B24D-BD28-FC184F11012B}"/>
              </a:ext>
            </a:extLst>
          </p:cNvPr>
          <p:cNvSpPr>
            <a:spLocks noGrp="1"/>
          </p:cNvSpPr>
          <p:nvPr>
            <p:ph type="ftr" sz="quarter" idx="3"/>
          </p:nvPr>
        </p:nvSpPr>
        <p:spPr>
          <a:xfrm>
            <a:off x="809297" y="6356350"/>
            <a:ext cx="7609489" cy="365125"/>
          </a:xfrm>
          <a:prstGeom prst="rect">
            <a:avLst/>
          </a:prstGeom>
        </p:spPr>
        <p:txBody>
          <a:bodyPr anchor="ctr"/>
          <a:lstStyle>
            <a:lvl1pPr algn="l">
              <a:defRPr sz="1000">
                <a:solidFill>
                  <a:schemeClr val="tx1">
                    <a:lumMod val="65000"/>
                    <a:lumOff val="35000"/>
                  </a:schemeClr>
                </a:solidFill>
                <a:latin typeface="+mj-lt"/>
              </a:defRPr>
            </a:lvl1pPr>
          </a:lstStyle>
          <a:p>
            <a:r>
              <a:rPr lang="en-US"/>
              <a:t>www.akshaysehgal.com</a:t>
            </a:r>
          </a:p>
        </p:txBody>
      </p:sp>
      <p:sp>
        <p:nvSpPr>
          <p:cNvPr id="8" name="Slide Number Placeholder 5">
            <a:extLst>
              <a:ext uri="{FF2B5EF4-FFF2-40B4-BE49-F238E27FC236}">
                <a16:creationId xmlns:a16="http://schemas.microsoft.com/office/drawing/2014/main" id="{9C16D214-FC36-E646-A98F-AEEA3575E1BF}"/>
              </a:ext>
            </a:extLst>
          </p:cNvPr>
          <p:cNvSpPr>
            <a:spLocks noGrp="1"/>
          </p:cNvSpPr>
          <p:nvPr>
            <p:ph type="sldNum" sz="quarter" idx="4"/>
          </p:nvPr>
        </p:nvSpPr>
        <p:spPr>
          <a:xfrm>
            <a:off x="8610599" y="6356350"/>
            <a:ext cx="3182007" cy="365125"/>
          </a:xfrm>
          <a:prstGeom prst="rect">
            <a:avLst/>
          </a:prstGeom>
        </p:spPr>
        <p:txBody>
          <a:bodyPr anchor="ctr"/>
          <a:lstStyle>
            <a:lvl1pPr algn="r">
              <a:defRPr sz="1000">
                <a:solidFill>
                  <a:schemeClr val="tx1">
                    <a:lumMod val="65000"/>
                    <a:lumOff val="35000"/>
                  </a:schemeClr>
                </a:solidFill>
                <a:latin typeface="+mj-lt"/>
              </a:defRPr>
            </a:lvl1pPr>
          </a:lstStyle>
          <a:p>
            <a:fld id="{637045A3-890A-7647-A24F-3B7E196BC170}" type="slidenum">
              <a:rPr lang="en-US" smtClean="0"/>
              <a:pPr/>
              <a:t>‹#›</a:t>
            </a:fld>
            <a:endParaRPr lang="en-US"/>
          </a:p>
        </p:txBody>
      </p:sp>
      <p:pic>
        <p:nvPicPr>
          <p:cNvPr id="10" name="Picture 9" descr="A picture containing drawing&#10;&#10;Description automatically generated">
            <a:extLst>
              <a:ext uri="{FF2B5EF4-FFF2-40B4-BE49-F238E27FC236}">
                <a16:creationId xmlns:a16="http://schemas.microsoft.com/office/drawing/2014/main" id="{8FDF4623-4174-0544-A2C7-B7D994B49E4C}"/>
              </a:ext>
            </a:extLst>
          </p:cNvPr>
          <p:cNvPicPr>
            <a:picLocks noChangeAspect="1"/>
          </p:cNvPicPr>
          <p:nvPr userDrawn="1"/>
        </p:nvPicPr>
        <p:blipFill>
          <a:blip r:embed="rId8"/>
          <a:stretch>
            <a:fillRect/>
          </a:stretch>
        </p:blipFill>
        <p:spPr>
          <a:xfrm>
            <a:off x="331078" y="6355802"/>
            <a:ext cx="376183" cy="376183"/>
          </a:xfrm>
          <a:prstGeom prst="rect">
            <a:avLst/>
          </a:prstGeom>
        </p:spPr>
      </p:pic>
    </p:spTree>
    <p:extLst>
      <p:ext uri="{BB962C8B-B14F-4D97-AF65-F5344CB8AC3E}">
        <p14:creationId xmlns:p14="http://schemas.microsoft.com/office/powerpoint/2010/main" val="374550892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4" r:id="rId5"/>
    <p:sldLayoutId id="2147483655" r:id="rId6"/>
  </p:sldLayoutIdLst>
  <p:hf sldNum="0"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owardsdatascience.com/ensemble-methods-bagging-boosting-and-stacking-c9214a10a205"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wardsdatascience.com/ensemble-methods-bagging-boosting-and-stacking-c9214a10a205"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LsK-xG1cLYA"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arogozhnikov.github.io/2016/06/24/gradient_boosting_explained.html"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tatweb.stanford.edu/~jhf/ftp/trebst.pdf" TargetMode="Externa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3CC4N4z3GJc" TargetMode="Externa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towardsdatascience.com/ensemble-methods-bagging-boosting-and-stacking-c9214a10a205" TargetMode="Externa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towardsdatascience.com/ensemble-methods-bagging-boosting-and-stacking-c9214a10a20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0FB4-E7A3-D649-B2EC-1EB28B63BD31}"/>
              </a:ext>
            </a:extLst>
          </p:cNvPr>
          <p:cNvSpPr>
            <a:spLocks noGrp="1"/>
          </p:cNvSpPr>
          <p:nvPr>
            <p:ph type="ctrTitle"/>
          </p:nvPr>
        </p:nvSpPr>
        <p:spPr/>
        <p:txBody>
          <a:bodyPr/>
          <a:lstStyle/>
          <a:p>
            <a:r>
              <a:rPr lang="en-US" dirty="0"/>
              <a:t>Tree Based Methods in Machine Learning</a:t>
            </a:r>
          </a:p>
        </p:txBody>
      </p:sp>
      <p:sp>
        <p:nvSpPr>
          <p:cNvPr id="3" name="Subtitle 2">
            <a:extLst>
              <a:ext uri="{FF2B5EF4-FFF2-40B4-BE49-F238E27FC236}">
                <a16:creationId xmlns:a16="http://schemas.microsoft.com/office/drawing/2014/main" id="{516D5820-D9D8-7140-BB96-DC9409E6B896}"/>
              </a:ext>
            </a:extLst>
          </p:cNvPr>
          <p:cNvSpPr>
            <a:spLocks noGrp="1"/>
          </p:cNvSpPr>
          <p:nvPr>
            <p:ph type="subTitle" idx="1"/>
          </p:nvPr>
        </p:nvSpPr>
        <p:spPr/>
        <p:txBody>
          <a:bodyPr/>
          <a:lstStyle/>
          <a:p>
            <a:r>
              <a:rPr lang="en-US" dirty="0" err="1"/>
              <a:t>Akshay</a:t>
            </a:r>
            <a:r>
              <a:rPr lang="en-US" dirty="0"/>
              <a:t> Sehgal </a:t>
            </a:r>
          </a:p>
          <a:p>
            <a:r>
              <a:rPr lang="en-US" sz="1400" dirty="0"/>
              <a:t>20</a:t>
            </a:r>
            <a:r>
              <a:rPr lang="en-US" sz="1400" baseline="30000" dirty="0"/>
              <a:t>th</a:t>
            </a:r>
            <a:r>
              <a:rPr lang="en-US" sz="1400" dirty="0"/>
              <a:t> March 1990</a:t>
            </a:r>
          </a:p>
        </p:txBody>
      </p:sp>
      <p:sp>
        <p:nvSpPr>
          <p:cNvPr id="4" name="Footer Placeholder 3">
            <a:extLst>
              <a:ext uri="{FF2B5EF4-FFF2-40B4-BE49-F238E27FC236}">
                <a16:creationId xmlns:a16="http://schemas.microsoft.com/office/drawing/2014/main" id="{EBCB8EE5-9DA2-AF45-9463-FADC606BF673}"/>
              </a:ext>
            </a:extLst>
          </p:cNvPr>
          <p:cNvSpPr>
            <a:spLocks noGrp="1"/>
          </p:cNvSpPr>
          <p:nvPr>
            <p:ph type="ftr" sz="quarter" idx="3"/>
          </p:nvPr>
        </p:nvSpPr>
        <p:spPr/>
        <p:txBody>
          <a:bodyPr/>
          <a:lstStyle/>
          <a:p>
            <a:r>
              <a:rPr lang="en-US" dirty="0" err="1"/>
              <a:t>www.akshaysehgal.com</a:t>
            </a:r>
            <a:endParaRPr lang="en-US" dirty="0"/>
          </a:p>
        </p:txBody>
      </p:sp>
    </p:spTree>
    <p:extLst>
      <p:ext uri="{BB962C8B-B14F-4D97-AF65-F5344CB8AC3E}">
        <p14:creationId xmlns:p14="http://schemas.microsoft.com/office/powerpoint/2010/main" val="283731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Bagging</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IN" dirty="0">
                <a:hlinkClick r:id="rId2"/>
              </a:rPr>
              <a:t>https://towardsdatascience.com/ensemble-methods-bagging-boosting-and-stacking-c9214a10a205</a:t>
            </a:r>
            <a:endParaRPr lang="en-US" dirty="0"/>
          </a:p>
        </p:txBody>
      </p:sp>
      <p:sp>
        <p:nvSpPr>
          <p:cNvPr id="7" name="Content Placeholder 6">
            <a:extLst>
              <a:ext uri="{FF2B5EF4-FFF2-40B4-BE49-F238E27FC236}">
                <a16:creationId xmlns:a16="http://schemas.microsoft.com/office/drawing/2014/main" id="{B68AC3FE-D491-B848-9048-8C40ECD2646C}"/>
              </a:ext>
            </a:extLst>
          </p:cNvPr>
          <p:cNvSpPr>
            <a:spLocks noGrp="1"/>
          </p:cNvSpPr>
          <p:nvPr>
            <p:ph idx="1"/>
          </p:nvPr>
        </p:nvSpPr>
        <p:spPr>
          <a:xfrm>
            <a:off x="367862" y="1775074"/>
            <a:ext cx="6148552" cy="4581275"/>
          </a:xfrm>
        </p:spPr>
        <p:txBody>
          <a:bodyPr>
            <a:normAutofit lnSpcReduction="10000"/>
          </a:bodyPr>
          <a:lstStyle/>
          <a:p>
            <a:pPr marL="0" indent="0" algn="just">
              <a:buNone/>
            </a:pPr>
            <a:r>
              <a:rPr lang="en-US" sz="1200" b="1" u="sng" dirty="0">
                <a:latin typeface="+mj-lt"/>
              </a:rPr>
              <a:t>Bagging (Bootstrap Aggregation) </a:t>
            </a:r>
            <a:r>
              <a:rPr lang="en-US" sz="1200" dirty="0">
                <a:latin typeface="+mj-lt"/>
              </a:rPr>
              <a:t> </a:t>
            </a:r>
          </a:p>
          <a:p>
            <a:pPr marL="0" indent="0" algn="just">
              <a:buNone/>
            </a:pPr>
            <a:r>
              <a:rPr lang="en-US" sz="1200" dirty="0">
                <a:latin typeface="+mj-lt"/>
              </a:rPr>
              <a:t>Considers homogeneous (“of the same type”) weak learners, learns them independently from each other in parallel and combines them following some kind of deterministic, averaging process.</a:t>
            </a:r>
          </a:p>
          <a:p>
            <a:pPr marL="0" indent="0" algn="just">
              <a:buNone/>
            </a:pPr>
            <a:endParaRPr lang="en-US" sz="1200" dirty="0">
              <a:latin typeface="+mj-lt"/>
            </a:endParaRPr>
          </a:p>
          <a:p>
            <a:pPr marL="0" indent="0" algn="just">
              <a:buNone/>
            </a:pPr>
            <a:r>
              <a:rPr lang="en-US" sz="1200" b="1" u="sng" dirty="0">
                <a:latin typeface="+mj-lt"/>
              </a:rPr>
              <a:t>Bootstrapping </a:t>
            </a:r>
          </a:p>
          <a:p>
            <a:pPr marL="0" indent="0" algn="just">
              <a:buNone/>
            </a:pPr>
            <a:r>
              <a:rPr lang="en-US" sz="1200" dirty="0">
                <a:latin typeface="+mj-lt"/>
              </a:rPr>
              <a:t>Let's say that each classifier is trained on about 63% data. The remaining 37% data is called out-of-bag samples (OOB). So for each sample 𝑋</a:t>
            </a:r>
            <a:r>
              <a:rPr lang="en-US" sz="1200" baseline="-25000" dirty="0">
                <a:latin typeface="+mj-lt"/>
              </a:rPr>
              <a:t>𝑖</a:t>
            </a:r>
            <a:r>
              <a:rPr lang="en-US" sz="1200" dirty="0">
                <a:latin typeface="+mj-lt"/>
              </a:rPr>
              <a:t> we can evaluate the set of models for which 𝑋</a:t>
            </a:r>
            <a:r>
              <a:rPr lang="en-US" sz="1200" baseline="-25000" dirty="0">
                <a:latin typeface="+mj-lt"/>
              </a:rPr>
              <a:t>𝑖</a:t>
            </a:r>
            <a:r>
              <a:rPr lang="en-US" sz="1200" dirty="0">
                <a:latin typeface="+mj-lt"/>
              </a:rPr>
              <a:t> was a OOB sample. Then for only this set of models, vote/average their predictions, compare to actual and calculate the OOB error estimate of the model. This approach is quite similar to cross-validation.</a:t>
            </a:r>
          </a:p>
          <a:p>
            <a:pPr marL="0" indent="0" algn="just">
              <a:buNone/>
            </a:pPr>
            <a:endParaRPr lang="en-US" sz="1200" dirty="0">
              <a:latin typeface="+mj-lt"/>
            </a:endParaRPr>
          </a:p>
          <a:p>
            <a:pPr marL="0" indent="0" algn="just">
              <a:buNone/>
            </a:pPr>
            <a:r>
              <a:rPr lang="en-US" sz="1200" b="1" u="sng" dirty="0">
                <a:latin typeface="+mj-lt"/>
              </a:rPr>
              <a:t>Why does aggregation work?</a:t>
            </a:r>
          </a:p>
          <a:p>
            <a:pPr marL="0" indent="0" algn="just">
              <a:buNone/>
            </a:pPr>
            <a:r>
              <a:rPr lang="en-US" sz="1200" dirty="0">
                <a:latin typeface="+mj-lt"/>
              </a:rPr>
              <a:t>Imagine n features represented as 𝑍,𝑍</a:t>
            </a:r>
            <a:r>
              <a:rPr lang="en-US" sz="1200" baseline="-25000" dirty="0">
                <a:latin typeface="+mj-lt"/>
              </a:rPr>
              <a:t>1</a:t>
            </a:r>
            <a:r>
              <a:rPr lang="en-US" sz="1200" dirty="0">
                <a:latin typeface="+mj-lt"/>
              </a:rPr>
              <a:t>,𝑍</a:t>
            </a:r>
            <a:r>
              <a:rPr lang="en-US" sz="1200" baseline="-25000" dirty="0">
                <a:latin typeface="+mj-lt"/>
              </a:rPr>
              <a:t>2</a:t>
            </a:r>
            <a:r>
              <a:rPr lang="en-US" sz="1200" dirty="0">
                <a:latin typeface="+mj-lt"/>
              </a:rPr>
              <a:t>,...,𝑍</a:t>
            </a:r>
            <a:r>
              <a:rPr lang="en-US" sz="1200" baseline="-25000" dirty="0">
                <a:latin typeface="+mj-lt"/>
              </a:rPr>
              <a:t>𝑛</a:t>
            </a:r>
            <a:r>
              <a:rPr lang="en-US" sz="1200" dirty="0">
                <a:latin typeface="+mj-lt"/>
              </a:rPr>
              <a:t> each with a mean of 𝜇</a:t>
            </a:r>
            <a:r>
              <a:rPr lang="el-GR" sz="1200" dirty="0">
                <a:latin typeface="+mj-lt"/>
              </a:rPr>
              <a:t> </a:t>
            </a:r>
            <a:r>
              <a:rPr lang="en-US" sz="1200" dirty="0">
                <a:latin typeface="+mj-lt"/>
              </a:rPr>
              <a:t>and variance of 𝜎</a:t>
            </a:r>
            <a:r>
              <a:rPr lang="en-US" sz="1200" baseline="30000" dirty="0">
                <a:latin typeface="+mj-lt"/>
              </a:rPr>
              <a:t>2</a:t>
            </a:r>
            <a:r>
              <a:rPr lang="el-GR" sz="1200" dirty="0">
                <a:latin typeface="+mj-lt"/>
              </a:rPr>
              <a:t>. </a:t>
            </a:r>
            <a:r>
              <a:rPr lang="en-US" sz="1200" dirty="0">
                <a:latin typeface="+mj-lt"/>
              </a:rPr>
              <a:t>When you take the average of the features, what you end up with is 𝑍</a:t>
            </a:r>
            <a:r>
              <a:rPr lang="en-US" sz="1200" baseline="-25000" dirty="0">
                <a:latin typeface="+mj-lt"/>
              </a:rPr>
              <a:t>𝑀</a:t>
            </a:r>
            <a:r>
              <a:rPr lang="en-US" sz="1200" dirty="0">
                <a:latin typeface="+mj-lt"/>
              </a:rPr>
              <a:t> which still has a mean of 𝜇</a:t>
            </a:r>
            <a:r>
              <a:rPr lang="el-GR" sz="1200" dirty="0">
                <a:latin typeface="+mj-lt"/>
              </a:rPr>
              <a:t> </a:t>
            </a:r>
            <a:r>
              <a:rPr lang="en-US" sz="1200" dirty="0">
                <a:latin typeface="+mj-lt"/>
              </a:rPr>
              <a:t>BUT its variance now becomes 𝜎</a:t>
            </a:r>
            <a:r>
              <a:rPr lang="en-US" sz="1200" baseline="30000" dirty="0">
                <a:latin typeface="+mj-lt"/>
              </a:rPr>
              <a:t>2</a:t>
            </a:r>
            <a:r>
              <a:rPr lang="en-US" sz="1200" dirty="0">
                <a:latin typeface="+mj-lt"/>
              </a:rPr>
              <a:t>/𝑛, thus shrinking the variance while keeping the same mean. This same analogy is used in prediction functions.</a:t>
            </a:r>
          </a:p>
          <a:p>
            <a:pPr marL="0" indent="0" algn="just">
              <a:buNone/>
            </a:pPr>
            <a:r>
              <a:rPr lang="en-US" sz="1200" dirty="0">
                <a:latin typeface="+mj-lt"/>
              </a:rPr>
              <a:t>So if we have N independent training sets, fit N classifiers, then take average of the predictions, our ensemble model still has the expected mean prediction, but the variance of predictions reduces, making the final model much stronger than the individual weak learners.</a:t>
            </a:r>
          </a:p>
          <a:p>
            <a:pPr marL="0" indent="0" algn="just">
              <a:buNone/>
            </a:pPr>
            <a:r>
              <a:rPr lang="en-US" sz="1200" dirty="0">
                <a:latin typeface="+mj-lt"/>
              </a:rPr>
              <a:t>Since we don't have independent training sets, we bootstrap the same training data with replacement, which doesn't give us the full reduction in variance.</a:t>
            </a:r>
          </a:p>
        </p:txBody>
      </p:sp>
      <p:pic>
        <p:nvPicPr>
          <p:cNvPr id="13" name="Picture 12" descr="A picture containing dark, clock&#10;&#10;Description automatically generated">
            <a:extLst>
              <a:ext uri="{FF2B5EF4-FFF2-40B4-BE49-F238E27FC236}">
                <a16:creationId xmlns:a16="http://schemas.microsoft.com/office/drawing/2014/main" id="{C068F212-B539-DA4C-A950-A076E0614E84}"/>
              </a:ext>
            </a:extLst>
          </p:cNvPr>
          <p:cNvPicPr>
            <a:picLocks noChangeAspect="1"/>
          </p:cNvPicPr>
          <p:nvPr/>
        </p:nvPicPr>
        <p:blipFill>
          <a:blip r:embed="rId3"/>
          <a:stretch>
            <a:fillRect/>
          </a:stretch>
        </p:blipFill>
        <p:spPr>
          <a:xfrm>
            <a:off x="6394401" y="4286554"/>
            <a:ext cx="5208261" cy="2193556"/>
          </a:xfrm>
          <a:prstGeom prst="rect">
            <a:avLst/>
          </a:prstGeom>
        </p:spPr>
      </p:pic>
      <p:sp>
        <p:nvSpPr>
          <p:cNvPr id="20" name="Rectangle 19">
            <a:extLst>
              <a:ext uri="{FF2B5EF4-FFF2-40B4-BE49-F238E27FC236}">
                <a16:creationId xmlns:a16="http://schemas.microsoft.com/office/drawing/2014/main" id="{4A6D66E5-7BBB-104A-8615-105B609F0D2A}"/>
              </a:ext>
            </a:extLst>
          </p:cNvPr>
          <p:cNvSpPr/>
          <p:nvPr/>
        </p:nvSpPr>
        <p:spPr>
          <a:xfrm>
            <a:off x="367861" y="1184922"/>
            <a:ext cx="11067392" cy="461665"/>
          </a:xfrm>
          <a:prstGeom prst="rect">
            <a:avLst/>
          </a:prstGeom>
        </p:spPr>
        <p:txBody>
          <a:bodyPr wrap="square">
            <a:spAutoFit/>
          </a:bodyPr>
          <a:lstStyle/>
          <a:p>
            <a:r>
              <a:rPr lang="en-US" sz="1200" dirty="0">
                <a:latin typeface="+mj-lt"/>
              </a:rPr>
              <a:t>Ensemble learning is a machine learning paradigm where multiple models (often called “weak learners”) are trained to solve the same problem and combined to get better results. The main hypothesis is that when weak models are correctly combined, we can obtain more accurate and/or robust models.</a:t>
            </a:r>
          </a:p>
        </p:txBody>
      </p:sp>
      <p:pic>
        <p:nvPicPr>
          <p:cNvPr id="25" name="Picture 24" descr="A screenshot of a cell phone&#10;&#10;Description automatically generated">
            <a:extLst>
              <a:ext uri="{FF2B5EF4-FFF2-40B4-BE49-F238E27FC236}">
                <a16:creationId xmlns:a16="http://schemas.microsoft.com/office/drawing/2014/main" id="{C597E09B-DC9D-EE47-AD42-4B216211D1E9}"/>
              </a:ext>
            </a:extLst>
          </p:cNvPr>
          <p:cNvPicPr>
            <a:picLocks noChangeAspect="1"/>
          </p:cNvPicPr>
          <p:nvPr/>
        </p:nvPicPr>
        <p:blipFill>
          <a:blip r:embed="rId4"/>
          <a:stretch>
            <a:fillRect/>
          </a:stretch>
        </p:blipFill>
        <p:spPr>
          <a:xfrm>
            <a:off x="6605367" y="1727921"/>
            <a:ext cx="4765311" cy="2193556"/>
          </a:xfrm>
          <a:prstGeom prst="rect">
            <a:avLst/>
          </a:prstGeom>
        </p:spPr>
      </p:pic>
    </p:spTree>
    <p:extLst>
      <p:ext uri="{BB962C8B-B14F-4D97-AF65-F5344CB8AC3E}">
        <p14:creationId xmlns:p14="http://schemas.microsoft.com/office/powerpoint/2010/main" val="214522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Boosting</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IN" dirty="0">
                <a:hlinkClick r:id="rId2"/>
              </a:rPr>
              <a:t>https://towardsdatascience.com/ensemble-methods-bagging-boosting-and-stacking-c9214a10a205</a:t>
            </a:r>
            <a:endParaRPr lang="en-US" dirty="0"/>
          </a:p>
        </p:txBody>
      </p:sp>
      <p:sp>
        <p:nvSpPr>
          <p:cNvPr id="7" name="Content Placeholder 6">
            <a:extLst>
              <a:ext uri="{FF2B5EF4-FFF2-40B4-BE49-F238E27FC236}">
                <a16:creationId xmlns:a16="http://schemas.microsoft.com/office/drawing/2014/main" id="{B68AC3FE-D491-B848-9048-8C40ECD2646C}"/>
              </a:ext>
            </a:extLst>
          </p:cNvPr>
          <p:cNvSpPr>
            <a:spLocks noGrp="1"/>
          </p:cNvSpPr>
          <p:nvPr>
            <p:ph idx="1"/>
          </p:nvPr>
        </p:nvSpPr>
        <p:spPr>
          <a:xfrm>
            <a:off x="367862" y="1061545"/>
            <a:ext cx="5801710" cy="5115418"/>
          </a:xfrm>
        </p:spPr>
        <p:txBody>
          <a:bodyPr>
            <a:normAutofit/>
          </a:bodyPr>
          <a:lstStyle/>
          <a:p>
            <a:pPr marL="0" indent="0">
              <a:buNone/>
            </a:pPr>
            <a:r>
              <a:rPr lang="en-US" sz="1200" dirty="0">
                <a:latin typeface="+mj-lt"/>
              </a:rPr>
              <a:t>Considers homogeneous weak learners, learns them sequentially in a very adaptative way (a base model depends on the previous ones) and combines them following a deterministic strategy. Example (GBM)</a:t>
            </a:r>
          </a:p>
        </p:txBody>
      </p:sp>
      <p:pic>
        <p:nvPicPr>
          <p:cNvPr id="10" name="Picture 9" descr="A picture containing object, clock, meter&#10;&#10;Description automatically generated">
            <a:extLst>
              <a:ext uri="{FF2B5EF4-FFF2-40B4-BE49-F238E27FC236}">
                <a16:creationId xmlns:a16="http://schemas.microsoft.com/office/drawing/2014/main" id="{B1130DF5-EAEF-4445-9C4A-2B97CC71417F}"/>
              </a:ext>
            </a:extLst>
          </p:cNvPr>
          <p:cNvPicPr>
            <a:picLocks noChangeAspect="1"/>
          </p:cNvPicPr>
          <p:nvPr/>
        </p:nvPicPr>
        <p:blipFill>
          <a:blip r:embed="rId3"/>
          <a:stretch>
            <a:fillRect/>
          </a:stretch>
        </p:blipFill>
        <p:spPr>
          <a:xfrm>
            <a:off x="278523" y="1852558"/>
            <a:ext cx="5801710" cy="2533051"/>
          </a:xfrm>
          <a:prstGeom prst="rect">
            <a:avLst/>
          </a:prstGeom>
        </p:spPr>
      </p:pic>
    </p:spTree>
    <p:extLst>
      <p:ext uri="{BB962C8B-B14F-4D97-AF65-F5344CB8AC3E}">
        <p14:creationId xmlns:p14="http://schemas.microsoft.com/office/powerpoint/2010/main" val="144545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a:t>Differences between Random Forest and </a:t>
            </a:r>
            <a:r>
              <a:rPr lang="en-US" dirty="0" err="1"/>
              <a:t>Adaboost</a:t>
            </a:r>
            <a:endParaRPr lang="en-US" dirty="0"/>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sp>
        <p:nvSpPr>
          <p:cNvPr id="16" name="Content Placeholder 15">
            <a:extLst>
              <a:ext uri="{FF2B5EF4-FFF2-40B4-BE49-F238E27FC236}">
                <a16:creationId xmlns:a16="http://schemas.microsoft.com/office/drawing/2014/main" id="{93518AA5-057C-4942-93B9-54963B6B4E53}"/>
              </a:ext>
            </a:extLst>
          </p:cNvPr>
          <p:cNvSpPr>
            <a:spLocks noGrp="1"/>
          </p:cNvSpPr>
          <p:nvPr>
            <p:ph idx="1"/>
          </p:nvPr>
        </p:nvSpPr>
        <p:spPr>
          <a:xfrm>
            <a:off x="367861" y="1334814"/>
            <a:ext cx="8933794" cy="4842149"/>
          </a:xfrm>
        </p:spPr>
        <p:txBody>
          <a:bodyPr/>
          <a:lstStyle/>
          <a:p>
            <a:pPr marL="0" indent="0">
              <a:buNone/>
            </a:pPr>
            <a:r>
              <a:rPr lang="en-US" sz="1600" dirty="0" err="1"/>
              <a:t>Adaboost</a:t>
            </a:r>
            <a:r>
              <a:rPr lang="en-US" sz="1600" dirty="0"/>
              <a:t> is a boosting algorithm which builds a sequence of “weak learners” based on the errors made by the previous estimator.</a:t>
            </a:r>
          </a:p>
          <a:p>
            <a:pPr marL="0" indent="0">
              <a:buNone/>
            </a:pPr>
            <a:r>
              <a:rPr lang="en-US" sz="1600" dirty="0"/>
              <a:t>Differences between Random Forest and </a:t>
            </a:r>
            <a:r>
              <a:rPr lang="en-US" sz="1600" dirty="0" err="1"/>
              <a:t>Adaboost</a:t>
            </a:r>
            <a:r>
              <a:rPr lang="en-US" sz="1600" dirty="0"/>
              <a:t> – </a:t>
            </a:r>
          </a:p>
          <a:p>
            <a:pPr marL="0" indent="0">
              <a:buNone/>
            </a:pPr>
            <a:endParaRPr lang="en-US" dirty="0"/>
          </a:p>
        </p:txBody>
      </p:sp>
      <p:graphicFrame>
        <p:nvGraphicFramePr>
          <p:cNvPr id="17" name="Table 17">
            <a:extLst>
              <a:ext uri="{FF2B5EF4-FFF2-40B4-BE49-F238E27FC236}">
                <a16:creationId xmlns:a16="http://schemas.microsoft.com/office/drawing/2014/main" id="{C1080789-04A6-0B4E-B5C2-75D6DCDAD81F}"/>
              </a:ext>
            </a:extLst>
          </p:cNvPr>
          <p:cNvGraphicFramePr>
            <a:graphicFrameLocks noGrp="1"/>
          </p:cNvGraphicFramePr>
          <p:nvPr>
            <p:extLst>
              <p:ext uri="{D42A27DB-BD31-4B8C-83A1-F6EECF244321}">
                <p14:modId xmlns:p14="http://schemas.microsoft.com/office/powerpoint/2010/main" val="3463468630"/>
              </p:ext>
            </p:extLst>
          </p:nvPr>
        </p:nvGraphicFramePr>
        <p:xfrm>
          <a:off x="367861" y="2396918"/>
          <a:ext cx="9122980" cy="3037840"/>
        </p:xfrm>
        <a:graphic>
          <a:graphicData uri="http://schemas.openxmlformats.org/drawingml/2006/table">
            <a:tbl>
              <a:tblPr firstRow="1" bandRow="1">
                <a:tableStyleId>{F5AB1C69-6EDB-4FF4-983F-18BD219EF322}</a:tableStyleId>
              </a:tblPr>
              <a:tblGrid>
                <a:gridCol w="4561490">
                  <a:extLst>
                    <a:ext uri="{9D8B030D-6E8A-4147-A177-3AD203B41FA5}">
                      <a16:colId xmlns:a16="http://schemas.microsoft.com/office/drawing/2014/main" val="1709766368"/>
                    </a:ext>
                  </a:extLst>
                </a:gridCol>
                <a:gridCol w="4561490">
                  <a:extLst>
                    <a:ext uri="{9D8B030D-6E8A-4147-A177-3AD203B41FA5}">
                      <a16:colId xmlns:a16="http://schemas.microsoft.com/office/drawing/2014/main" val="1786879120"/>
                    </a:ext>
                  </a:extLst>
                </a:gridCol>
              </a:tblGrid>
              <a:tr h="370840">
                <a:tc>
                  <a:txBody>
                    <a:bodyPr/>
                    <a:lstStyle/>
                    <a:p>
                      <a:pPr algn="ctr"/>
                      <a:r>
                        <a:rPr lang="en-US" dirty="0"/>
                        <a:t>Random Forest</a:t>
                      </a:r>
                    </a:p>
                  </a:txBody>
                  <a:tcPr/>
                </a:tc>
                <a:tc>
                  <a:txBody>
                    <a:bodyPr/>
                    <a:lstStyle/>
                    <a:p>
                      <a:pPr algn="ctr"/>
                      <a:r>
                        <a:rPr lang="en-US" dirty="0" err="1"/>
                        <a:t>Adaboost</a:t>
                      </a:r>
                      <a:endParaRPr lang="en-US" dirty="0"/>
                    </a:p>
                  </a:txBody>
                  <a:tcPr/>
                </a:tc>
                <a:extLst>
                  <a:ext uri="{0D108BD9-81ED-4DB2-BD59-A6C34878D82A}">
                    <a16:rowId xmlns:a16="http://schemas.microsoft.com/office/drawing/2014/main" val="3658285119"/>
                  </a:ext>
                </a:extLst>
              </a:tr>
              <a:tr h="370840">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Makes a forest of full-sized trees</a:t>
                      </a:r>
                    </a:p>
                  </a:txBody>
                  <a:tcPr anchor="ctr"/>
                </a:tc>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Makes a forest of “Stumps” DT(</a:t>
                      </a:r>
                      <a:r>
                        <a:rPr lang="en-US" sz="1800" b="0" i="0" kern="1200" dirty="0" err="1">
                          <a:solidFill>
                            <a:schemeClr val="tx1"/>
                          </a:solidFill>
                          <a:latin typeface="Calibri Light" panose="020F0302020204030204" pitchFamily="34" charset="0"/>
                          <a:ea typeface="+mn-ea"/>
                          <a:cs typeface="Calibri Light" panose="020F0302020204030204" pitchFamily="34" charset="0"/>
                        </a:rPr>
                        <a:t>max_depth</a:t>
                      </a:r>
                      <a:r>
                        <a:rPr lang="en-US" sz="1800" b="0" i="0" kern="1200" dirty="0">
                          <a:solidFill>
                            <a:schemeClr val="tx1"/>
                          </a:solidFill>
                          <a:latin typeface="Calibri Light" panose="020F0302020204030204" pitchFamily="34" charset="0"/>
                          <a:ea typeface="+mn-ea"/>
                          <a:cs typeface="Calibri Light" panose="020F0302020204030204" pitchFamily="34" charset="0"/>
                        </a:rPr>
                        <a:t> = 1)</a:t>
                      </a:r>
                    </a:p>
                  </a:txBody>
                  <a:tcPr anchor="ctr"/>
                </a:tc>
                <a:extLst>
                  <a:ext uri="{0D108BD9-81ED-4DB2-BD59-A6C34878D82A}">
                    <a16:rowId xmlns:a16="http://schemas.microsoft.com/office/drawing/2014/main" val="2954566020"/>
                  </a:ext>
                </a:extLst>
              </a:tr>
              <a:tr h="370840">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Each tree has equal weightage during aggregation</a:t>
                      </a:r>
                    </a:p>
                  </a:txBody>
                  <a:tcPr anchor="ctr"/>
                </a:tc>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Each tree is given different weightage during aggregation</a:t>
                      </a:r>
                    </a:p>
                  </a:txBody>
                  <a:tcPr anchor="ctr"/>
                </a:tc>
                <a:extLst>
                  <a:ext uri="{0D108BD9-81ED-4DB2-BD59-A6C34878D82A}">
                    <a16:rowId xmlns:a16="http://schemas.microsoft.com/office/drawing/2014/main" val="428556855"/>
                  </a:ext>
                </a:extLst>
              </a:tr>
              <a:tr h="370840">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Each tree is independently trained</a:t>
                      </a:r>
                    </a:p>
                  </a:txBody>
                  <a:tcPr anchor="ctr"/>
                </a:tc>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Each tree is sequentially trained in such a way that errors of previous tree influence the next one</a:t>
                      </a:r>
                    </a:p>
                  </a:txBody>
                  <a:tcPr anchor="ctr"/>
                </a:tc>
                <a:extLst>
                  <a:ext uri="{0D108BD9-81ED-4DB2-BD59-A6C34878D82A}">
                    <a16:rowId xmlns:a16="http://schemas.microsoft.com/office/drawing/2014/main" val="137091350"/>
                  </a:ext>
                </a:extLst>
              </a:tr>
              <a:tr h="370840">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Reduces variance but not bias</a:t>
                      </a:r>
                    </a:p>
                  </a:txBody>
                  <a:tcPr anchor="ctr"/>
                </a:tc>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Reduces both variance and bias</a:t>
                      </a:r>
                    </a:p>
                  </a:txBody>
                  <a:tcPr anchor="ctr"/>
                </a:tc>
                <a:extLst>
                  <a:ext uri="{0D108BD9-81ED-4DB2-BD59-A6C34878D82A}">
                    <a16:rowId xmlns:a16="http://schemas.microsoft.com/office/drawing/2014/main" val="1082189388"/>
                  </a:ext>
                </a:extLst>
              </a:tr>
              <a:tr h="370840">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Handles overfitting very well</a:t>
                      </a:r>
                    </a:p>
                  </a:txBody>
                  <a:tcPr anchor="ctr"/>
                </a:tc>
                <a:tc>
                  <a:txBody>
                    <a:bodyPr/>
                    <a:lstStyle/>
                    <a:p>
                      <a:r>
                        <a:rPr lang="en-US" sz="1800" b="0" i="0" kern="1200" dirty="0">
                          <a:solidFill>
                            <a:schemeClr val="tx1"/>
                          </a:solidFill>
                          <a:latin typeface="Calibri Light" panose="020F0302020204030204" pitchFamily="34" charset="0"/>
                          <a:ea typeface="+mn-ea"/>
                          <a:cs typeface="Calibri Light" panose="020F0302020204030204" pitchFamily="34" charset="0"/>
                        </a:rPr>
                        <a:t>Prone to overfitting</a:t>
                      </a:r>
                    </a:p>
                  </a:txBody>
                  <a:tcPr anchor="ctr"/>
                </a:tc>
                <a:extLst>
                  <a:ext uri="{0D108BD9-81ED-4DB2-BD59-A6C34878D82A}">
                    <a16:rowId xmlns:a16="http://schemas.microsoft.com/office/drawing/2014/main" val="2692747394"/>
                  </a:ext>
                </a:extLst>
              </a:tr>
            </a:tbl>
          </a:graphicData>
        </a:graphic>
      </p:graphicFrame>
    </p:spTree>
    <p:extLst>
      <p:ext uri="{BB962C8B-B14F-4D97-AF65-F5344CB8AC3E}">
        <p14:creationId xmlns:p14="http://schemas.microsoft.com/office/powerpoint/2010/main" val="108986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IN" dirty="0">
                <a:hlinkClick r:id="rId2"/>
              </a:rPr>
              <a:t>https://www.youtube.com/watch?v=LsK-xG1cLYA</a:t>
            </a:r>
            <a:endParaRPr lang="en-US" dirty="0"/>
          </a:p>
        </p:txBody>
      </p:sp>
      <p:pic>
        <p:nvPicPr>
          <p:cNvPr id="45" name="Picture 44" descr="A screenshot of a cell phone&#10;&#10;Description automatically generated">
            <a:extLst>
              <a:ext uri="{FF2B5EF4-FFF2-40B4-BE49-F238E27FC236}">
                <a16:creationId xmlns:a16="http://schemas.microsoft.com/office/drawing/2014/main" id="{2FE5212F-499B-E84F-A33B-E7FED4596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861" y="1765676"/>
            <a:ext cx="2949343" cy="3084677"/>
          </a:xfrm>
          <a:prstGeom prst="rect">
            <a:avLst/>
          </a:prstGeom>
        </p:spPr>
      </p:pic>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4">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2" name="TextBox 1">
            <a:extLst>
              <a:ext uri="{FF2B5EF4-FFF2-40B4-BE49-F238E27FC236}">
                <a16:creationId xmlns:a16="http://schemas.microsoft.com/office/drawing/2014/main" id="{C140D1B8-CF1E-1C4E-B8B1-D116FB31E833}"/>
              </a:ext>
            </a:extLst>
          </p:cNvPr>
          <p:cNvSpPr txBox="1"/>
          <p:nvPr/>
        </p:nvSpPr>
        <p:spPr>
          <a:xfrm>
            <a:off x="441434" y="4843398"/>
            <a:ext cx="2785242" cy="461665"/>
          </a:xfrm>
          <a:prstGeom prst="rect">
            <a:avLst/>
          </a:prstGeom>
          <a:noFill/>
        </p:spPr>
        <p:txBody>
          <a:bodyPr wrap="square" rtlCol="0">
            <a:spAutoFit/>
          </a:bodyPr>
          <a:lstStyle/>
          <a:p>
            <a:pPr algn="ctr"/>
            <a:r>
              <a:rPr lang="en-US" sz="1200" dirty="0">
                <a:latin typeface="+mj-lt"/>
                <a:ea typeface="+mj-ea"/>
                <a:cs typeface="+mj-cs"/>
              </a:rPr>
              <a:t>Calculate the sample weight or observation weights.</a:t>
            </a:r>
          </a:p>
        </p:txBody>
      </p:sp>
    </p:spTree>
    <p:extLst>
      <p:ext uri="{BB962C8B-B14F-4D97-AF65-F5344CB8AC3E}">
        <p14:creationId xmlns:p14="http://schemas.microsoft.com/office/powerpoint/2010/main" val="55964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3" name="Content Placeholder 42" descr="A close up of a sign&#10;&#10;Description automatically generated">
            <a:extLst>
              <a:ext uri="{FF2B5EF4-FFF2-40B4-BE49-F238E27FC236}">
                <a16:creationId xmlns:a16="http://schemas.microsoft.com/office/drawing/2014/main" id="{3AA224FD-DB16-2C4E-9C0C-AAAC87750760}"/>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183641" y="2929420"/>
            <a:ext cx="3215180" cy="1332072"/>
          </a:xfrm>
        </p:spPr>
      </p:pic>
      <p:pic>
        <p:nvPicPr>
          <p:cNvPr id="45" name="Picture 44" descr="A screenshot of a cell phone&#10;&#10;Description automatically generated">
            <a:extLst>
              <a:ext uri="{FF2B5EF4-FFF2-40B4-BE49-F238E27FC236}">
                <a16:creationId xmlns:a16="http://schemas.microsoft.com/office/drawing/2014/main" id="{2FE5212F-499B-E84F-A33B-E7FED4596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861" y="1765676"/>
            <a:ext cx="2949343" cy="3084677"/>
          </a:xfrm>
          <a:prstGeom prst="rect">
            <a:avLst/>
          </a:prstGeom>
        </p:spPr>
      </p:pic>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4">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2" name="TextBox 1">
            <a:extLst>
              <a:ext uri="{FF2B5EF4-FFF2-40B4-BE49-F238E27FC236}">
                <a16:creationId xmlns:a16="http://schemas.microsoft.com/office/drawing/2014/main" id="{C140D1B8-CF1E-1C4E-B8B1-D116FB31E833}"/>
              </a:ext>
            </a:extLst>
          </p:cNvPr>
          <p:cNvSpPr txBox="1"/>
          <p:nvPr/>
        </p:nvSpPr>
        <p:spPr>
          <a:xfrm>
            <a:off x="441434" y="4843398"/>
            <a:ext cx="2785242" cy="461665"/>
          </a:xfrm>
          <a:prstGeom prst="rect">
            <a:avLst/>
          </a:prstGeom>
          <a:noFill/>
        </p:spPr>
        <p:txBody>
          <a:bodyPr wrap="square" rtlCol="0">
            <a:spAutoFit/>
          </a:bodyPr>
          <a:lstStyle/>
          <a:p>
            <a:pPr algn="ctr"/>
            <a:r>
              <a:rPr lang="en-US" sz="1200" dirty="0">
                <a:latin typeface="+mj-lt"/>
                <a:ea typeface="+mj-ea"/>
                <a:cs typeface="+mj-cs"/>
              </a:rPr>
              <a:t>Calculate the sample weight or observation weights.</a:t>
            </a:r>
          </a:p>
        </p:txBody>
      </p:sp>
      <p:sp>
        <p:nvSpPr>
          <p:cNvPr id="13" name="TextBox 12">
            <a:extLst>
              <a:ext uri="{FF2B5EF4-FFF2-40B4-BE49-F238E27FC236}">
                <a16:creationId xmlns:a16="http://schemas.microsoft.com/office/drawing/2014/main" id="{BF404705-E83E-BC4F-B463-D352D283DA2A}"/>
              </a:ext>
            </a:extLst>
          </p:cNvPr>
          <p:cNvSpPr txBox="1"/>
          <p:nvPr/>
        </p:nvSpPr>
        <p:spPr>
          <a:xfrm>
            <a:off x="4395388" y="2487437"/>
            <a:ext cx="2785242" cy="461665"/>
          </a:xfrm>
          <a:prstGeom prst="rect">
            <a:avLst/>
          </a:prstGeom>
          <a:noFill/>
        </p:spPr>
        <p:txBody>
          <a:bodyPr wrap="square" rtlCol="0">
            <a:spAutoFit/>
          </a:bodyPr>
          <a:lstStyle/>
          <a:p>
            <a:pPr algn="ctr"/>
            <a:r>
              <a:rPr lang="en-US" sz="1200" dirty="0">
                <a:latin typeface="+mj-lt"/>
                <a:ea typeface="+mj-ea"/>
                <a:cs typeface="+mj-cs"/>
              </a:rPr>
              <a:t>Train a weak learner and calculate the total error made by that weak learner</a:t>
            </a:r>
          </a:p>
        </p:txBody>
      </p:sp>
      <p:sp>
        <p:nvSpPr>
          <p:cNvPr id="5" name="Right Arrow 4">
            <a:extLst>
              <a:ext uri="{FF2B5EF4-FFF2-40B4-BE49-F238E27FC236}">
                <a16:creationId xmlns:a16="http://schemas.microsoft.com/office/drawing/2014/main" id="{0B83527B-6D42-9F46-A448-8F4942372242}"/>
              </a:ext>
            </a:extLst>
          </p:cNvPr>
          <p:cNvSpPr/>
          <p:nvPr/>
        </p:nvSpPr>
        <p:spPr>
          <a:xfrm>
            <a:off x="3525031" y="3214851"/>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763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3" name="Content Placeholder 42" descr="A close up of a sign&#10;&#10;Description automatically generated">
            <a:extLst>
              <a:ext uri="{FF2B5EF4-FFF2-40B4-BE49-F238E27FC236}">
                <a16:creationId xmlns:a16="http://schemas.microsoft.com/office/drawing/2014/main" id="{3AA224FD-DB16-2C4E-9C0C-AAAC87750760}"/>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183641" y="2929420"/>
            <a:ext cx="3215180" cy="1332072"/>
          </a:xfrm>
        </p:spPr>
      </p:pic>
      <p:pic>
        <p:nvPicPr>
          <p:cNvPr id="45" name="Picture 44" descr="A screenshot of a cell phone&#10;&#10;Description automatically generated">
            <a:extLst>
              <a:ext uri="{FF2B5EF4-FFF2-40B4-BE49-F238E27FC236}">
                <a16:creationId xmlns:a16="http://schemas.microsoft.com/office/drawing/2014/main" id="{2FE5212F-499B-E84F-A33B-E7FED4596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861" y="1765676"/>
            <a:ext cx="2949343" cy="3084677"/>
          </a:xfrm>
          <a:prstGeom prst="rect">
            <a:avLst/>
          </a:prstGeom>
        </p:spPr>
      </p:pic>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4">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50" name="Rectangle 49">
            <a:extLst>
              <a:ext uri="{FF2B5EF4-FFF2-40B4-BE49-F238E27FC236}">
                <a16:creationId xmlns:a16="http://schemas.microsoft.com/office/drawing/2014/main" id="{39B74F46-2B57-664A-88D2-1EBF57E5BAF4}"/>
              </a:ext>
            </a:extLst>
          </p:cNvPr>
          <p:cNvSpPr/>
          <p:nvPr/>
        </p:nvSpPr>
        <p:spPr>
          <a:xfrm>
            <a:off x="441434" y="3174124"/>
            <a:ext cx="2785242"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6C2A8DA-CE88-E643-A07B-5C039E9B1B94}"/>
              </a:ext>
            </a:extLst>
          </p:cNvPr>
          <p:cNvSpPr/>
          <p:nvPr/>
        </p:nvSpPr>
        <p:spPr>
          <a:xfrm>
            <a:off x="6896851" y="3964635"/>
            <a:ext cx="273269" cy="252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140D1B8-CF1E-1C4E-B8B1-D116FB31E833}"/>
              </a:ext>
            </a:extLst>
          </p:cNvPr>
          <p:cNvSpPr txBox="1"/>
          <p:nvPr/>
        </p:nvSpPr>
        <p:spPr>
          <a:xfrm>
            <a:off x="441434" y="4843398"/>
            <a:ext cx="2785242" cy="461665"/>
          </a:xfrm>
          <a:prstGeom prst="rect">
            <a:avLst/>
          </a:prstGeom>
          <a:noFill/>
        </p:spPr>
        <p:txBody>
          <a:bodyPr wrap="square" rtlCol="0">
            <a:spAutoFit/>
          </a:bodyPr>
          <a:lstStyle/>
          <a:p>
            <a:pPr algn="ctr"/>
            <a:r>
              <a:rPr lang="en-US" sz="1200" dirty="0">
                <a:latin typeface="+mj-lt"/>
                <a:ea typeface="+mj-ea"/>
                <a:cs typeface="+mj-cs"/>
              </a:rPr>
              <a:t>Calculate the sample weight or observation weights.</a:t>
            </a:r>
          </a:p>
        </p:txBody>
      </p:sp>
      <p:sp>
        <p:nvSpPr>
          <p:cNvPr id="13" name="TextBox 12">
            <a:extLst>
              <a:ext uri="{FF2B5EF4-FFF2-40B4-BE49-F238E27FC236}">
                <a16:creationId xmlns:a16="http://schemas.microsoft.com/office/drawing/2014/main" id="{BF404705-E83E-BC4F-B463-D352D283DA2A}"/>
              </a:ext>
            </a:extLst>
          </p:cNvPr>
          <p:cNvSpPr txBox="1"/>
          <p:nvPr/>
        </p:nvSpPr>
        <p:spPr>
          <a:xfrm>
            <a:off x="4395388" y="2487437"/>
            <a:ext cx="2785242" cy="461665"/>
          </a:xfrm>
          <a:prstGeom prst="rect">
            <a:avLst/>
          </a:prstGeom>
          <a:noFill/>
        </p:spPr>
        <p:txBody>
          <a:bodyPr wrap="square" rtlCol="0">
            <a:spAutoFit/>
          </a:bodyPr>
          <a:lstStyle/>
          <a:p>
            <a:pPr algn="ctr"/>
            <a:r>
              <a:rPr lang="en-US" sz="1200" dirty="0">
                <a:latin typeface="+mj-lt"/>
                <a:ea typeface="+mj-ea"/>
                <a:cs typeface="+mj-cs"/>
              </a:rPr>
              <a:t>Train a weak learner and calculate the total error made by that weak learner</a:t>
            </a:r>
          </a:p>
        </p:txBody>
      </p:sp>
      <p:sp>
        <p:nvSpPr>
          <p:cNvPr id="5" name="Right Arrow 4">
            <a:extLst>
              <a:ext uri="{FF2B5EF4-FFF2-40B4-BE49-F238E27FC236}">
                <a16:creationId xmlns:a16="http://schemas.microsoft.com/office/drawing/2014/main" id="{0B83527B-6D42-9F46-A448-8F4942372242}"/>
              </a:ext>
            </a:extLst>
          </p:cNvPr>
          <p:cNvSpPr/>
          <p:nvPr/>
        </p:nvSpPr>
        <p:spPr>
          <a:xfrm>
            <a:off x="3525031" y="3214851"/>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55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3" name="Content Placeholder 42" descr="A close up of a sign&#10;&#10;Description automatically generated">
            <a:extLst>
              <a:ext uri="{FF2B5EF4-FFF2-40B4-BE49-F238E27FC236}">
                <a16:creationId xmlns:a16="http://schemas.microsoft.com/office/drawing/2014/main" id="{3AA224FD-DB16-2C4E-9C0C-AAAC87750760}"/>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183641" y="2929420"/>
            <a:ext cx="3215180" cy="1332072"/>
          </a:xfrm>
        </p:spPr>
      </p:pic>
      <p:pic>
        <p:nvPicPr>
          <p:cNvPr id="45" name="Picture 44" descr="A screenshot of a cell phone&#10;&#10;Description automatically generated">
            <a:extLst>
              <a:ext uri="{FF2B5EF4-FFF2-40B4-BE49-F238E27FC236}">
                <a16:creationId xmlns:a16="http://schemas.microsoft.com/office/drawing/2014/main" id="{2FE5212F-499B-E84F-A33B-E7FED4596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861" y="1765676"/>
            <a:ext cx="2949343" cy="3084677"/>
          </a:xfrm>
          <a:prstGeom prst="rect">
            <a:avLst/>
          </a:prstGeom>
        </p:spPr>
      </p:pic>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4">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50" name="Rectangle 49">
            <a:extLst>
              <a:ext uri="{FF2B5EF4-FFF2-40B4-BE49-F238E27FC236}">
                <a16:creationId xmlns:a16="http://schemas.microsoft.com/office/drawing/2014/main" id="{39B74F46-2B57-664A-88D2-1EBF57E5BAF4}"/>
              </a:ext>
            </a:extLst>
          </p:cNvPr>
          <p:cNvSpPr/>
          <p:nvPr/>
        </p:nvSpPr>
        <p:spPr>
          <a:xfrm>
            <a:off x="441434" y="3174124"/>
            <a:ext cx="2785242"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6C2A8DA-CE88-E643-A07B-5C039E9B1B94}"/>
              </a:ext>
            </a:extLst>
          </p:cNvPr>
          <p:cNvSpPr/>
          <p:nvPr/>
        </p:nvSpPr>
        <p:spPr>
          <a:xfrm>
            <a:off x="6896851" y="3964635"/>
            <a:ext cx="273269" cy="252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C5BE6A5-6717-C14E-9EB8-EBEB8FA240F9}"/>
              </a:ext>
            </a:extLst>
          </p:cNvPr>
          <p:cNvGrpSpPr/>
          <p:nvPr/>
        </p:nvGrpSpPr>
        <p:grpSpPr>
          <a:xfrm>
            <a:off x="8265259" y="2605227"/>
            <a:ext cx="3117444" cy="3887648"/>
            <a:chOff x="5291786" y="3152126"/>
            <a:chExt cx="2422807" cy="3204224"/>
          </a:xfrm>
        </p:grpSpPr>
        <p:pic>
          <p:nvPicPr>
            <p:cNvPr id="55" name="Picture 54" descr="A close up of a mans face&#10;&#10;Description automatically generated">
              <a:extLst>
                <a:ext uri="{FF2B5EF4-FFF2-40B4-BE49-F238E27FC236}">
                  <a16:creationId xmlns:a16="http://schemas.microsoft.com/office/drawing/2014/main" id="{E0EB3BC9-1355-834C-AEE0-DEDB5BCAF27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91786" y="3152126"/>
              <a:ext cx="2422807" cy="3204224"/>
            </a:xfrm>
            <a:prstGeom prst="rect">
              <a:avLst/>
            </a:prstGeom>
          </p:spPr>
        </p:pic>
        <p:pic>
          <p:nvPicPr>
            <p:cNvPr id="53" name="Picture 52" descr="A close up of a logo&#10;&#10;Description automatically generated">
              <a:extLst>
                <a:ext uri="{FF2B5EF4-FFF2-40B4-BE49-F238E27FC236}">
                  <a16:creationId xmlns:a16="http://schemas.microsoft.com/office/drawing/2014/main" id="{7244D9FE-76BC-C04F-8301-A285F01614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81698" y="3286314"/>
              <a:ext cx="1643216" cy="408967"/>
            </a:xfrm>
            <a:prstGeom prst="rect">
              <a:avLst/>
            </a:prstGeom>
          </p:spPr>
        </p:pic>
      </p:grpSp>
      <p:sp>
        <p:nvSpPr>
          <p:cNvPr id="2" name="TextBox 1">
            <a:extLst>
              <a:ext uri="{FF2B5EF4-FFF2-40B4-BE49-F238E27FC236}">
                <a16:creationId xmlns:a16="http://schemas.microsoft.com/office/drawing/2014/main" id="{C140D1B8-CF1E-1C4E-B8B1-D116FB31E833}"/>
              </a:ext>
            </a:extLst>
          </p:cNvPr>
          <p:cNvSpPr txBox="1"/>
          <p:nvPr/>
        </p:nvSpPr>
        <p:spPr>
          <a:xfrm>
            <a:off x="441434" y="4843398"/>
            <a:ext cx="2785242" cy="461665"/>
          </a:xfrm>
          <a:prstGeom prst="rect">
            <a:avLst/>
          </a:prstGeom>
          <a:noFill/>
        </p:spPr>
        <p:txBody>
          <a:bodyPr wrap="square" rtlCol="0">
            <a:spAutoFit/>
          </a:bodyPr>
          <a:lstStyle/>
          <a:p>
            <a:pPr algn="ctr"/>
            <a:r>
              <a:rPr lang="en-US" sz="1200" dirty="0">
                <a:latin typeface="+mj-lt"/>
                <a:ea typeface="+mj-ea"/>
                <a:cs typeface="+mj-cs"/>
              </a:rPr>
              <a:t>Calculate the sample weight or observation weights.</a:t>
            </a:r>
          </a:p>
        </p:txBody>
      </p:sp>
      <p:sp>
        <p:nvSpPr>
          <p:cNvPr id="13" name="TextBox 12">
            <a:extLst>
              <a:ext uri="{FF2B5EF4-FFF2-40B4-BE49-F238E27FC236}">
                <a16:creationId xmlns:a16="http://schemas.microsoft.com/office/drawing/2014/main" id="{BF404705-E83E-BC4F-B463-D352D283DA2A}"/>
              </a:ext>
            </a:extLst>
          </p:cNvPr>
          <p:cNvSpPr txBox="1"/>
          <p:nvPr/>
        </p:nvSpPr>
        <p:spPr>
          <a:xfrm>
            <a:off x="4395388" y="2487437"/>
            <a:ext cx="2785242" cy="461665"/>
          </a:xfrm>
          <a:prstGeom prst="rect">
            <a:avLst/>
          </a:prstGeom>
          <a:noFill/>
        </p:spPr>
        <p:txBody>
          <a:bodyPr wrap="square" rtlCol="0">
            <a:spAutoFit/>
          </a:bodyPr>
          <a:lstStyle/>
          <a:p>
            <a:pPr algn="ctr"/>
            <a:r>
              <a:rPr lang="en-US" sz="1200" dirty="0">
                <a:latin typeface="+mj-lt"/>
                <a:ea typeface="+mj-ea"/>
                <a:cs typeface="+mj-cs"/>
              </a:rPr>
              <a:t>Train a weak learner and calculate the total error made by that weak learner</a:t>
            </a:r>
          </a:p>
        </p:txBody>
      </p:sp>
      <p:sp>
        <p:nvSpPr>
          <p:cNvPr id="14" name="TextBox 13">
            <a:extLst>
              <a:ext uri="{FF2B5EF4-FFF2-40B4-BE49-F238E27FC236}">
                <a16:creationId xmlns:a16="http://schemas.microsoft.com/office/drawing/2014/main" id="{F95921DB-436E-A546-A7B4-7FEACB31A5FB}"/>
              </a:ext>
            </a:extLst>
          </p:cNvPr>
          <p:cNvSpPr txBox="1"/>
          <p:nvPr/>
        </p:nvSpPr>
        <p:spPr>
          <a:xfrm>
            <a:off x="6045513" y="5892581"/>
            <a:ext cx="2200329" cy="646331"/>
          </a:xfrm>
          <a:prstGeom prst="rect">
            <a:avLst/>
          </a:prstGeom>
          <a:noFill/>
        </p:spPr>
        <p:txBody>
          <a:bodyPr wrap="square" rtlCol="0">
            <a:spAutoFit/>
          </a:bodyPr>
          <a:lstStyle/>
          <a:p>
            <a:pPr algn="ctr"/>
            <a:r>
              <a:rPr lang="en-US" sz="1200" dirty="0">
                <a:latin typeface="+mj-lt"/>
                <a:ea typeface="+mj-ea"/>
                <a:cs typeface="+mj-cs"/>
              </a:rPr>
              <a:t>Calculate the classifier weight (amount of say of that classifier) based on total error</a:t>
            </a:r>
          </a:p>
        </p:txBody>
      </p:sp>
      <p:sp>
        <p:nvSpPr>
          <p:cNvPr id="5" name="Right Arrow 4">
            <a:extLst>
              <a:ext uri="{FF2B5EF4-FFF2-40B4-BE49-F238E27FC236}">
                <a16:creationId xmlns:a16="http://schemas.microsoft.com/office/drawing/2014/main" id="{0B83527B-6D42-9F46-A448-8F4942372242}"/>
              </a:ext>
            </a:extLst>
          </p:cNvPr>
          <p:cNvSpPr/>
          <p:nvPr/>
        </p:nvSpPr>
        <p:spPr>
          <a:xfrm>
            <a:off x="3525031" y="3214851"/>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7BD8E01-BBD6-CC49-B9E5-A82C391B7E5D}"/>
              </a:ext>
            </a:extLst>
          </p:cNvPr>
          <p:cNvSpPr/>
          <p:nvPr/>
        </p:nvSpPr>
        <p:spPr>
          <a:xfrm>
            <a:off x="7489349" y="3174124"/>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36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5" name="Picture 44" descr="A screenshot of a cell phone&#10;&#10;Description automatically generated">
            <a:extLst>
              <a:ext uri="{FF2B5EF4-FFF2-40B4-BE49-F238E27FC236}">
                <a16:creationId xmlns:a16="http://schemas.microsoft.com/office/drawing/2014/main" id="{2FE5212F-499B-E84F-A33B-E7FED4596F1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7861" y="1765676"/>
            <a:ext cx="2949343" cy="3084677"/>
          </a:xfrm>
          <a:prstGeom prst="rect">
            <a:avLst/>
          </a:prstGeom>
        </p:spPr>
      </p:pic>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3">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50" name="Rectangle 49">
            <a:extLst>
              <a:ext uri="{FF2B5EF4-FFF2-40B4-BE49-F238E27FC236}">
                <a16:creationId xmlns:a16="http://schemas.microsoft.com/office/drawing/2014/main" id="{39B74F46-2B57-664A-88D2-1EBF57E5BAF4}"/>
              </a:ext>
            </a:extLst>
          </p:cNvPr>
          <p:cNvSpPr/>
          <p:nvPr/>
        </p:nvSpPr>
        <p:spPr>
          <a:xfrm>
            <a:off x="441434" y="3174124"/>
            <a:ext cx="2785242"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C5BE6A5-6717-C14E-9EB8-EBEB8FA240F9}"/>
              </a:ext>
            </a:extLst>
          </p:cNvPr>
          <p:cNvGrpSpPr/>
          <p:nvPr/>
        </p:nvGrpSpPr>
        <p:grpSpPr>
          <a:xfrm>
            <a:off x="8265259" y="2605227"/>
            <a:ext cx="3117444" cy="3887648"/>
            <a:chOff x="5291786" y="3152126"/>
            <a:chExt cx="2422807" cy="3204224"/>
          </a:xfrm>
        </p:grpSpPr>
        <p:pic>
          <p:nvPicPr>
            <p:cNvPr id="55" name="Picture 54" descr="A close up of a mans face&#10;&#10;Description automatically generated">
              <a:extLst>
                <a:ext uri="{FF2B5EF4-FFF2-40B4-BE49-F238E27FC236}">
                  <a16:creationId xmlns:a16="http://schemas.microsoft.com/office/drawing/2014/main" id="{E0EB3BC9-1355-834C-AEE0-DEDB5BCAF27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91786" y="3152126"/>
              <a:ext cx="2422807" cy="3204224"/>
            </a:xfrm>
            <a:prstGeom prst="rect">
              <a:avLst/>
            </a:prstGeom>
          </p:spPr>
        </p:pic>
        <p:pic>
          <p:nvPicPr>
            <p:cNvPr id="53" name="Picture 52" descr="A close up of a logo&#10;&#10;Description automatically generated">
              <a:extLst>
                <a:ext uri="{FF2B5EF4-FFF2-40B4-BE49-F238E27FC236}">
                  <a16:creationId xmlns:a16="http://schemas.microsoft.com/office/drawing/2014/main" id="{7244D9FE-76BC-C04F-8301-A285F01614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81698" y="3286314"/>
              <a:ext cx="1643216" cy="408967"/>
            </a:xfrm>
            <a:prstGeom prst="rect">
              <a:avLst/>
            </a:prstGeom>
          </p:spPr>
        </p:pic>
      </p:grpSp>
      <p:sp>
        <p:nvSpPr>
          <p:cNvPr id="2" name="TextBox 1">
            <a:extLst>
              <a:ext uri="{FF2B5EF4-FFF2-40B4-BE49-F238E27FC236}">
                <a16:creationId xmlns:a16="http://schemas.microsoft.com/office/drawing/2014/main" id="{C140D1B8-CF1E-1C4E-B8B1-D116FB31E833}"/>
              </a:ext>
            </a:extLst>
          </p:cNvPr>
          <p:cNvSpPr txBox="1"/>
          <p:nvPr/>
        </p:nvSpPr>
        <p:spPr>
          <a:xfrm>
            <a:off x="441434" y="4843398"/>
            <a:ext cx="2785242" cy="461665"/>
          </a:xfrm>
          <a:prstGeom prst="rect">
            <a:avLst/>
          </a:prstGeom>
          <a:noFill/>
        </p:spPr>
        <p:txBody>
          <a:bodyPr wrap="square" rtlCol="0">
            <a:spAutoFit/>
          </a:bodyPr>
          <a:lstStyle/>
          <a:p>
            <a:pPr algn="ctr"/>
            <a:r>
              <a:rPr lang="en-US" sz="1200" dirty="0">
                <a:latin typeface="+mj-lt"/>
                <a:ea typeface="+mj-ea"/>
                <a:cs typeface="+mj-cs"/>
              </a:rPr>
              <a:t>Calculate the sample weight or observation weights.</a:t>
            </a:r>
          </a:p>
        </p:txBody>
      </p:sp>
      <p:sp>
        <p:nvSpPr>
          <p:cNvPr id="30" name="Right Arrow 29">
            <a:extLst>
              <a:ext uri="{FF2B5EF4-FFF2-40B4-BE49-F238E27FC236}">
                <a16:creationId xmlns:a16="http://schemas.microsoft.com/office/drawing/2014/main" id="{DD108EEF-61FF-ED4B-8CBB-E9849326C12C}"/>
              </a:ext>
            </a:extLst>
          </p:cNvPr>
          <p:cNvSpPr/>
          <p:nvPr/>
        </p:nvSpPr>
        <p:spPr>
          <a:xfrm rot="10800000">
            <a:off x="7489349" y="3174124"/>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C634954-452E-6B47-946C-FDEFCEA1B714}"/>
              </a:ext>
            </a:extLst>
          </p:cNvPr>
          <p:cNvGrpSpPr/>
          <p:nvPr/>
        </p:nvGrpSpPr>
        <p:grpSpPr>
          <a:xfrm>
            <a:off x="4523157" y="1485176"/>
            <a:ext cx="2987421" cy="3887648"/>
            <a:chOff x="4369380" y="2026977"/>
            <a:chExt cx="3413562" cy="4442202"/>
          </a:xfrm>
        </p:grpSpPr>
        <p:grpSp>
          <p:nvGrpSpPr>
            <p:cNvPr id="35" name="Group 34">
              <a:extLst>
                <a:ext uri="{FF2B5EF4-FFF2-40B4-BE49-F238E27FC236}">
                  <a16:creationId xmlns:a16="http://schemas.microsoft.com/office/drawing/2014/main" id="{DD1C82C5-F8C2-4B47-B1DB-2E009636E9EA}"/>
                </a:ext>
              </a:extLst>
            </p:cNvPr>
            <p:cNvGrpSpPr/>
            <p:nvPr/>
          </p:nvGrpSpPr>
          <p:grpSpPr>
            <a:xfrm>
              <a:off x="4369380" y="2026977"/>
              <a:ext cx="3413562" cy="4442202"/>
              <a:chOff x="3773215" y="1478648"/>
              <a:chExt cx="4281945" cy="5572264"/>
            </a:xfrm>
          </p:grpSpPr>
          <p:pic>
            <p:nvPicPr>
              <p:cNvPr id="38" name="Picture 37" descr="A close up of a logo&#10;&#10;Description automatically generated">
                <a:extLst>
                  <a:ext uri="{FF2B5EF4-FFF2-40B4-BE49-F238E27FC236}">
                    <a16:creationId xmlns:a16="http://schemas.microsoft.com/office/drawing/2014/main" id="{85BCE5FF-D24E-9F43-B25A-CB64AC63B524}"/>
                  </a:ext>
                </a:extLst>
              </p:cNvPr>
              <p:cNvPicPr>
                <a:picLocks noChangeAspect="1"/>
              </p:cNvPicPr>
              <p:nvPr/>
            </p:nvPicPr>
            <p:blipFill rotWithShape="1">
              <a:blip r:embed="rId6">
                <a:clrChange>
                  <a:clrFrom>
                    <a:srgbClr val="FFFFFF"/>
                  </a:clrFrom>
                  <a:clrTo>
                    <a:srgbClr val="FFFFFF">
                      <a:alpha val="0"/>
                    </a:srgbClr>
                  </a:clrTo>
                </a:clrChange>
              </a:blip>
              <a:srcRect t="5072" r="2412"/>
              <a:stretch/>
            </p:blipFill>
            <p:spPr>
              <a:xfrm>
                <a:off x="3874076" y="4173922"/>
                <a:ext cx="4181084" cy="2876990"/>
              </a:xfrm>
              <a:prstGeom prst="rect">
                <a:avLst/>
              </a:prstGeom>
            </p:spPr>
          </p:pic>
          <p:pic>
            <p:nvPicPr>
              <p:cNvPr id="39" name="Picture 38" descr="A close up of a mans face&#10;&#10;Description automatically generated">
                <a:extLst>
                  <a:ext uri="{FF2B5EF4-FFF2-40B4-BE49-F238E27FC236}">
                    <a16:creationId xmlns:a16="http://schemas.microsoft.com/office/drawing/2014/main" id="{8D316C54-C86B-774B-8E3D-954CC5B20BF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773215" y="1478648"/>
                <a:ext cx="4181086" cy="2764676"/>
              </a:xfrm>
              <a:prstGeom prst="rect">
                <a:avLst/>
              </a:prstGeom>
            </p:spPr>
          </p:pic>
        </p:grpSp>
        <p:pic>
          <p:nvPicPr>
            <p:cNvPr id="36" name="Picture 35" descr="A picture containing knife&#10;&#10;Description automatically generated">
              <a:extLst>
                <a:ext uri="{FF2B5EF4-FFF2-40B4-BE49-F238E27FC236}">
                  <a16:creationId xmlns:a16="http://schemas.microsoft.com/office/drawing/2014/main" id="{622E495C-5587-464B-A313-24560C1C51B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729657" y="4361102"/>
              <a:ext cx="2364828" cy="354878"/>
            </a:xfrm>
            <a:prstGeom prst="rect">
              <a:avLst/>
            </a:prstGeom>
          </p:spPr>
        </p:pic>
        <p:pic>
          <p:nvPicPr>
            <p:cNvPr id="37" name="Picture 36" descr="A picture containing knife&#10;&#10;Description automatically generated">
              <a:extLst>
                <a:ext uri="{FF2B5EF4-FFF2-40B4-BE49-F238E27FC236}">
                  <a16:creationId xmlns:a16="http://schemas.microsoft.com/office/drawing/2014/main" id="{5D9C25C3-7D6F-D145-BCA7-C1DB527D91F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142076" y="2144111"/>
              <a:ext cx="2341291" cy="335733"/>
            </a:xfrm>
            <a:prstGeom prst="rect">
              <a:avLst/>
            </a:prstGeom>
          </p:spPr>
        </p:pic>
      </p:grpSp>
      <p:sp>
        <p:nvSpPr>
          <p:cNvPr id="40" name="TextBox 39">
            <a:extLst>
              <a:ext uri="{FF2B5EF4-FFF2-40B4-BE49-F238E27FC236}">
                <a16:creationId xmlns:a16="http://schemas.microsoft.com/office/drawing/2014/main" id="{A383871E-4BA4-AA4F-B8E0-42BCCF094A56}"/>
              </a:ext>
            </a:extLst>
          </p:cNvPr>
          <p:cNvSpPr txBox="1"/>
          <p:nvPr/>
        </p:nvSpPr>
        <p:spPr>
          <a:xfrm>
            <a:off x="4659431" y="5486707"/>
            <a:ext cx="2785242" cy="461665"/>
          </a:xfrm>
          <a:prstGeom prst="rect">
            <a:avLst/>
          </a:prstGeom>
          <a:noFill/>
        </p:spPr>
        <p:txBody>
          <a:bodyPr wrap="square" rtlCol="0">
            <a:spAutoFit/>
          </a:bodyPr>
          <a:lstStyle/>
          <a:p>
            <a:pPr algn="ctr"/>
            <a:r>
              <a:rPr lang="en-US" sz="1200" dirty="0">
                <a:latin typeface="+mj-lt"/>
                <a:ea typeface="+mj-ea"/>
                <a:cs typeface="+mj-cs"/>
              </a:rPr>
              <a:t>Recalculate the sample weights for +</a:t>
            </a:r>
            <a:r>
              <a:rPr lang="en-US" sz="1200" dirty="0" err="1">
                <a:latin typeface="+mj-lt"/>
                <a:ea typeface="+mj-ea"/>
                <a:cs typeface="+mj-cs"/>
              </a:rPr>
              <a:t>vely</a:t>
            </a:r>
            <a:r>
              <a:rPr lang="en-US" sz="1200" dirty="0">
                <a:latin typeface="+mj-lt"/>
                <a:ea typeface="+mj-ea"/>
                <a:cs typeface="+mj-cs"/>
              </a:rPr>
              <a:t> and –</a:t>
            </a:r>
            <a:r>
              <a:rPr lang="en-US" sz="1200" dirty="0" err="1">
                <a:latin typeface="+mj-lt"/>
                <a:ea typeface="+mj-ea"/>
                <a:cs typeface="+mj-cs"/>
              </a:rPr>
              <a:t>vely</a:t>
            </a:r>
            <a:r>
              <a:rPr lang="en-US" sz="1200" dirty="0">
                <a:latin typeface="+mj-lt"/>
                <a:ea typeface="+mj-ea"/>
                <a:cs typeface="+mj-cs"/>
              </a:rPr>
              <a:t> predicted samples</a:t>
            </a:r>
          </a:p>
        </p:txBody>
      </p:sp>
    </p:spTree>
    <p:extLst>
      <p:ext uri="{BB962C8B-B14F-4D97-AF65-F5344CB8AC3E}">
        <p14:creationId xmlns:p14="http://schemas.microsoft.com/office/powerpoint/2010/main" val="320328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58303534-8F9A-8A48-8081-58F388A370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7861" y="1870777"/>
            <a:ext cx="3973092" cy="3018148"/>
          </a:xfrm>
          <a:prstGeom prst="rect">
            <a:avLst/>
          </a:prstGeom>
        </p:spPr>
      </p:pic>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3">
            <a:clrChange>
              <a:clrFrom>
                <a:srgbClr val="FFFFFF"/>
              </a:clrFrom>
              <a:clrTo>
                <a:srgbClr val="FFFFFF">
                  <a:alpha val="0"/>
                </a:srgbClr>
              </a:clrTo>
            </a:clrChange>
          </a:blip>
          <a:srcRect t="11456" b="4578"/>
          <a:stretch/>
        </p:blipFill>
        <p:spPr>
          <a:xfrm>
            <a:off x="8418786" y="168165"/>
            <a:ext cx="3768132" cy="1975946"/>
          </a:xfrm>
          <a:prstGeom prst="rect">
            <a:avLst/>
          </a:prstGeom>
        </p:spPr>
      </p:pic>
      <p:grpSp>
        <p:nvGrpSpPr>
          <p:cNvPr id="56" name="Group 55">
            <a:extLst>
              <a:ext uri="{FF2B5EF4-FFF2-40B4-BE49-F238E27FC236}">
                <a16:creationId xmlns:a16="http://schemas.microsoft.com/office/drawing/2014/main" id="{7C5BE6A5-6717-C14E-9EB8-EBEB8FA240F9}"/>
              </a:ext>
            </a:extLst>
          </p:cNvPr>
          <p:cNvGrpSpPr/>
          <p:nvPr/>
        </p:nvGrpSpPr>
        <p:grpSpPr>
          <a:xfrm>
            <a:off x="8265259" y="2605227"/>
            <a:ext cx="3117444" cy="3887648"/>
            <a:chOff x="5291786" y="3152126"/>
            <a:chExt cx="2422807" cy="3204224"/>
          </a:xfrm>
        </p:grpSpPr>
        <p:pic>
          <p:nvPicPr>
            <p:cNvPr id="55" name="Picture 54" descr="A close up of a mans face&#10;&#10;Description automatically generated">
              <a:extLst>
                <a:ext uri="{FF2B5EF4-FFF2-40B4-BE49-F238E27FC236}">
                  <a16:creationId xmlns:a16="http://schemas.microsoft.com/office/drawing/2014/main" id="{E0EB3BC9-1355-834C-AEE0-DEDB5BCAF27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91786" y="3152126"/>
              <a:ext cx="2422807" cy="3204224"/>
            </a:xfrm>
            <a:prstGeom prst="rect">
              <a:avLst/>
            </a:prstGeom>
          </p:spPr>
        </p:pic>
        <p:pic>
          <p:nvPicPr>
            <p:cNvPr id="53" name="Picture 52" descr="A close up of a logo&#10;&#10;Description automatically generated">
              <a:extLst>
                <a:ext uri="{FF2B5EF4-FFF2-40B4-BE49-F238E27FC236}">
                  <a16:creationId xmlns:a16="http://schemas.microsoft.com/office/drawing/2014/main" id="{7244D9FE-76BC-C04F-8301-A285F01614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81698" y="3286314"/>
              <a:ext cx="1643216" cy="408967"/>
            </a:xfrm>
            <a:prstGeom prst="rect">
              <a:avLst/>
            </a:prstGeom>
          </p:spPr>
        </p:pic>
      </p:grpSp>
      <p:sp>
        <p:nvSpPr>
          <p:cNvPr id="2" name="TextBox 1">
            <a:extLst>
              <a:ext uri="{FF2B5EF4-FFF2-40B4-BE49-F238E27FC236}">
                <a16:creationId xmlns:a16="http://schemas.microsoft.com/office/drawing/2014/main" id="{C140D1B8-CF1E-1C4E-B8B1-D116FB31E833}"/>
              </a:ext>
            </a:extLst>
          </p:cNvPr>
          <p:cNvSpPr txBox="1"/>
          <p:nvPr/>
        </p:nvSpPr>
        <p:spPr>
          <a:xfrm>
            <a:off x="928203" y="4977880"/>
            <a:ext cx="2785242" cy="461665"/>
          </a:xfrm>
          <a:prstGeom prst="rect">
            <a:avLst/>
          </a:prstGeom>
          <a:noFill/>
        </p:spPr>
        <p:txBody>
          <a:bodyPr wrap="square" rtlCol="0">
            <a:spAutoFit/>
          </a:bodyPr>
          <a:lstStyle/>
          <a:p>
            <a:pPr algn="ctr"/>
            <a:r>
              <a:rPr lang="en-US" sz="1200" dirty="0">
                <a:latin typeface="+mj-lt"/>
                <a:ea typeface="+mj-ea"/>
                <a:cs typeface="+mj-cs"/>
              </a:rPr>
              <a:t>Calculate the new sample weight and normalize</a:t>
            </a:r>
          </a:p>
        </p:txBody>
      </p:sp>
      <p:grpSp>
        <p:nvGrpSpPr>
          <p:cNvPr id="20" name="Group 19">
            <a:extLst>
              <a:ext uri="{FF2B5EF4-FFF2-40B4-BE49-F238E27FC236}">
                <a16:creationId xmlns:a16="http://schemas.microsoft.com/office/drawing/2014/main" id="{BF88297D-2FFD-3C44-B467-FC7696B7E904}"/>
              </a:ext>
            </a:extLst>
          </p:cNvPr>
          <p:cNvGrpSpPr/>
          <p:nvPr/>
        </p:nvGrpSpPr>
        <p:grpSpPr>
          <a:xfrm>
            <a:off x="4523157" y="1485176"/>
            <a:ext cx="2987421" cy="3887648"/>
            <a:chOff x="4369380" y="2026977"/>
            <a:chExt cx="3413562" cy="4442202"/>
          </a:xfrm>
        </p:grpSpPr>
        <p:grpSp>
          <p:nvGrpSpPr>
            <p:cNvPr id="17" name="Group 16">
              <a:extLst>
                <a:ext uri="{FF2B5EF4-FFF2-40B4-BE49-F238E27FC236}">
                  <a16:creationId xmlns:a16="http://schemas.microsoft.com/office/drawing/2014/main" id="{356729B4-8DB2-3541-BC1A-C059CB988F01}"/>
                </a:ext>
              </a:extLst>
            </p:cNvPr>
            <p:cNvGrpSpPr/>
            <p:nvPr/>
          </p:nvGrpSpPr>
          <p:grpSpPr>
            <a:xfrm>
              <a:off x="4369380" y="2026977"/>
              <a:ext cx="3413562" cy="4442202"/>
              <a:chOff x="3773215" y="1478648"/>
              <a:chExt cx="4281945" cy="5572264"/>
            </a:xfrm>
          </p:grpSpPr>
          <p:pic>
            <p:nvPicPr>
              <p:cNvPr id="11" name="Picture 10" descr="A close up of a logo&#10;&#10;Description automatically generated">
                <a:extLst>
                  <a:ext uri="{FF2B5EF4-FFF2-40B4-BE49-F238E27FC236}">
                    <a16:creationId xmlns:a16="http://schemas.microsoft.com/office/drawing/2014/main" id="{8E16E217-0A10-2144-AA74-057EC35BFA12}"/>
                  </a:ext>
                </a:extLst>
              </p:cNvPr>
              <p:cNvPicPr>
                <a:picLocks noChangeAspect="1"/>
              </p:cNvPicPr>
              <p:nvPr/>
            </p:nvPicPr>
            <p:blipFill rotWithShape="1">
              <a:blip r:embed="rId6">
                <a:clrChange>
                  <a:clrFrom>
                    <a:srgbClr val="FFFFFF"/>
                  </a:clrFrom>
                  <a:clrTo>
                    <a:srgbClr val="FFFFFF">
                      <a:alpha val="0"/>
                    </a:srgbClr>
                  </a:clrTo>
                </a:clrChange>
              </a:blip>
              <a:srcRect t="5072" r="2412"/>
              <a:stretch/>
            </p:blipFill>
            <p:spPr>
              <a:xfrm>
                <a:off x="3874076" y="4173922"/>
                <a:ext cx="4181084" cy="2876990"/>
              </a:xfrm>
              <a:prstGeom prst="rect">
                <a:avLst/>
              </a:prstGeom>
            </p:spPr>
          </p:pic>
          <p:pic>
            <p:nvPicPr>
              <p:cNvPr id="15" name="Picture 14" descr="A close up of a mans face&#10;&#10;Description automatically generated">
                <a:extLst>
                  <a:ext uri="{FF2B5EF4-FFF2-40B4-BE49-F238E27FC236}">
                    <a16:creationId xmlns:a16="http://schemas.microsoft.com/office/drawing/2014/main" id="{5D18E53B-ACF6-914A-A57F-7B4823EC92E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773215" y="1478648"/>
                <a:ext cx="4181086" cy="2764676"/>
              </a:xfrm>
              <a:prstGeom prst="rect">
                <a:avLst/>
              </a:prstGeom>
            </p:spPr>
          </p:pic>
        </p:grpSp>
        <p:pic>
          <p:nvPicPr>
            <p:cNvPr id="9" name="Picture 8" descr="A picture containing knife&#10;&#10;Description automatically generated">
              <a:extLst>
                <a:ext uri="{FF2B5EF4-FFF2-40B4-BE49-F238E27FC236}">
                  <a16:creationId xmlns:a16="http://schemas.microsoft.com/office/drawing/2014/main" id="{6DFC697B-92C1-B244-A77C-6C6CB809E1F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729657" y="4361102"/>
              <a:ext cx="2364828" cy="354878"/>
            </a:xfrm>
            <a:prstGeom prst="rect">
              <a:avLst/>
            </a:prstGeom>
          </p:spPr>
        </p:pic>
        <p:pic>
          <p:nvPicPr>
            <p:cNvPr id="19" name="Picture 18" descr="A picture containing knife&#10;&#10;Description automatically generated">
              <a:extLst>
                <a:ext uri="{FF2B5EF4-FFF2-40B4-BE49-F238E27FC236}">
                  <a16:creationId xmlns:a16="http://schemas.microsoft.com/office/drawing/2014/main" id="{EB23CA92-A99E-EA4A-8489-1E0FBD63ACC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142076" y="2144111"/>
              <a:ext cx="2341291" cy="335733"/>
            </a:xfrm>
            <a:prstGeom prst="rect">
              <a:avLst/>
            </a:prstGeom>
          </p:spPr>
        </p:pic>
      </p:grpSp>
      <p:sp>
        <p:nvSpPr>
          <p:cNvPr id="30" name="Right Arrow 29">
            <a:extLst>
              <a:ext uri="{FF2B5EF4-FFF2-40B4-BE49-F238E27FC236}">
                <a16:creationId xmlns:a16="http://schemas.microsoft.com/office/drawing/2014/main" id="{DD108EEF-61FF-ED4B-8CBB-E9849326C12C}"/>
              </a:ext>
            </a:extLst>
          </p:cNvPr>
          <p:cNvSpPr/>
          <p:nvPr/>
        </p:nvSpPr>
        <p:spPr>
          <a:xfrm rot="10800000">
            <a:off x="7489349" y="3174124"/>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494A087-5875-B74A-AEEB-8D104AB6C3A2}"/>
              </a:ext>
            </a:extLst>
          </p:cNvPr>
          <p:cNvSpPr txBox="1"/>
          <p:nvPr/>
        </p:nvSpPr>
        <p:spPr>
          <a:xfrm>
            <a:off x="4659431" y="5486707"/>
            <a:ext cx="2785242" cy="461665"/>
          </a:xfrm>
          <a:prstGeom prst="rect">
            <a:avLst/>
          </a:prstGeom>
          <a:noFill/>
        </p:spPr>
        <p:txBody>
          <a:bodyPr wrap="square" rtlCol="0">
            <a:spAutoFit/>
          </a:bodyPr>
          <a:lstStyle/>
          <a:p>
            <a:pPr algn="ctr"/>
            <a:r>
              <a:rPr lang="en-US" sz="1200" dirty="0">
                <a:latin typeface="+mj-lt"/>
                <a:ea typeface="+mj-ea"/>
                <a:cs typeface="+mj-cs"/>
              </a:rPr>
              <a:t>Recalculate the sample weights for +</a:t>
            </a:r>
            <a:r>
              <a:rPr lang="en-US" sz="1200" dirty="0" err="1">
                <a:latin typeface="+mj-lt"/>
                <a:ea typeface="+mj-ea"/>
                <a:cs typeface="+mj-cs"/>
              </a:rPr>
              <a:t>vely</a:t>
            </a:r>
            <a:r>
              <a:rPr lang="en-US" sz="1200" dirty="0">
                <a:latin typeface="+mj-lt"/>
                <a:ea typeface="+mj-ea"/>
                <a:cs typeface="+mj-cs"/>
              </a:rPr>
              <a:t> and –</a:t>
            </a:r>
            <a:r>
              <a:rPr lang="en-US" sz="1200" dirty="0" err="1">
                <a:latin typeface="+mj-lt"/>
                <a:ea typeface="+mj-ea"/>
                <a:cs typeface="+mj-cs"/>
              </a:rPr>
              <a:t>vely</a:t>
            </a:r>
            <a:r>
              <a:rPr lang="en-US" sz="1200" dirty="0">
                <a:latin typeface="+mj-lt"/>
                <a:ea typeface="+mj-ea"/>
                <a:cs typeface="+mj-cs"/>
              </a:rPr>
              <a:t> predicted samples</a:t>
            </a:r>
          </a:p>
        </p:txBody>
      </p:sp>
      <p:sp>
        <p:nvSpPr>
          <p:cNvPr id="50" name="Rectangle 49">
            <a:extLst>
              <a:ext uri="{FF2B5EF4-FFF2-40B4-BE49-F238E27FC236}">
                <a16:creationId xmlns:a16="http://schemas.microsoft.com/office/drawing/2014/main" id="{39B74F46-2B57-664A-88D2-1EBF57E5BAF4}"/>
              </a:ext>
            </a:extLst>
          </p:cNvPr>
          <p:cNvSpPr/>
          <p:nvPr/>
        </p:nvSpPr>
        <p:spPr>
          <a:xfrm>
            <a:off x="441433" y="3174124"/>
            <a:ext cx="3758783"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ent Up Arrow 4">
            <a:extLst>
              <a:ext uri="{FF2B5EF4-FFF2-40B4-BE49-F238E27FC236}">
                <a16:creationId xmlns:a16="http://schemas.microsoft.com/office/drawing/2014/main" id="{2C5BA634-1C50-D04E-B458-B8180A639A9D}"/>
              </a:ext>
            </a:extLst>
          </p:cNvPr>
          <p:cNvSpPr/>
          <p:nvPr/>
        </p:nvSpPr>
        <p:spPr>
          <a:xfrm flipH="1">
            <a:off x="3893092" y="5042489"/>
            <a:ext cx="574147" cy="508827"/>
          </a:xfrm>
          <a:prstGeom prst="ben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16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58303534-8F9A-8A48-8081-58F388A370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7861" y="1870777"/>
            <a:ext cx="3973092" cy="3018148"/>
          </a:xfrm>
          <a:prstGeom prst="rect">
            <a:avLst/>
          </a:prstGeom>
        </p:spPr>
      </p:pic>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3">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2" name="TextBox 1">
            <a:extLst>
              <a:ext uri="{FF2B5EF4-FFF2-40B4-BE49-F238E27FC236}">
                <a16:creationId xmlns:a16="http://schemas.microsoft.com/office/drawing/2014/main" id="{C140D1B8-CF1E-1C4E-B8B1-D116FB31E833}"/>
              </a:ext>
            </a:extLst>
          </p:cNvPr>
          <p:cNvSpPr txBox="1"/>
          <p:nvPr/>
        </p:nvSpPr>
        <p:spPr>
          <a:xfrm>
            <a:off x="928203" y="4977880"/>
            <a:ext cx="2785242" cy="461665"/>
          </a:xfrm>
          <a:prstGeom prst="rect">
            <a:avLst/>
          </a:prstGeom>
          <a:noFill/>
        </p:spPr>
        <p:txBody>
          <a:bodyPr wrap="square" rtlCol="0">
            <a:spAutoFit/>
          </a:bodyPr>
          <a:lstStyle/>
          <a:p>
            <a:pPr algn="ctr"/>
            <a:r>
              <a:rPr lang="en-US" sz="1200" dirty="0">
                <a:latin typeface="+mj-lt"/>
                <a:ea typeface="+mj-ea"/>
                <a:cs typeface="+mj-cs"/>
              </a:rPr>
              <a:t>Calculate the new sample weight and normalize</a:t>
            </a:r>
          </a:p>
        </p:txBody>
      </p:sp>
      <p:sp>
        <p:nvSpPr>
          <p:cNvPr id="50" name="Rectangle 49">
            <a:extLst>
              <a:ext uri="{FF2B5EF4-FFF2-40B4-BE49-F238E27FC236}">
                <a16:creationId xmlns:a16="http://schemas.microsoft.com/office/drawing/2014/main" id="{39B74F46-2B57-664A-88D2-1EBF57E5BAF4}"/>
              </a:ext>
            </a:extLst>
          </p:cNvPr>
          <p:cNvSpPr/>
          <p:nvPr/>
        </p:nvSpPr>
        <p:spPr>
          <a:xfrm>
            <a:off x="441433" y="3174124"/>
            <a:ext cx="3758783"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AC602358-845A-B64E-8A17-3906E8EDBAF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86858" y="1861711"/>
            <a:ext cx="2238705" cy="2961156"/>
          </a:xfrm>
          <a:prstGeom prst="rect">
            <a:avLst/>
          </a:prstGeom>
        </p:spPr>
      </p:pic>
      <p:sp>
        <p:nvSpPr>
          <p:cNvPr id="23" name="Right Arrow 22">
            <a:extLst>
              <a:ext uri="{FF2B5EF4-FFF2-40B4-BE49-F238E27FC236}">
                <a16:creationId xmlns:a16="http://schemas.microsoft.com/office/drawing/2014/main" id="{61353910-0C2E-8D41-9A65-2B9EB0685DF2}"/>
              </a:ext>
            </a:extLst>
          </p:cNvPr>
          <p:cNvSpPr/>
          <p:nvPr/>
        </p:nvSpPr>
        <p:spPr>
          <a:xfrm>
            <a:off x="4432567" y="3174124"/>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C33BD1A-2FEE-9743-A8C3-E6D5F9524D4B}"/>
              </a:ext>
            </a:extLst>
          </p:cNvPr>
          <p:cNvSpPr txBox="1"/>
          <p:nvPr/>
        </p:nvSpPr>
        <p:spPr>
          <a:xfrm>
            <a:off x="3355870" y="5962876"/>
            <a:ext cx="3289557" cy="523220"/>
          </a:xfrm>
          <a:prstGeom prst="rect">
            <a:avLst/>
          </a:prstGeom>
          <a:noFill/>
        </p:spPr>
        <p:txBody>
          <a:bodyPr wrap="square" rtlCol="0">
            <a:spAutoFit/>
          </a:bodyPr>
          <a:lstStyle/>
          <a:p>
            <a:pPr algn="ctr"/>
            <a:r>
              <a:rPr lang="en-US" sz="1400" b="1" i="1" dirty="0">
                <a:latin typeface="+mj-lt"/>
                <a:ea typeface="+mj-ea"/>
                <a:cs typeface="+mj-cs"/>
              </a:rPr>
              <a:t>NOTE</a:t>
            </a:r>
            <a:r>
              <a:rPr lang="en-US" sz="1400" i="1" dirty="0">
                <a:latin typeface="+mj-lt"/>
                <a:ea typeface="+mj-ea"/>
                <a:cs typeface="+mj-cs"/>
              </a:rPr>
              <a:t>: In practice, you simply use weighted-</a:t>
            </a:r>
            <a:r>
              <a:rPr lang="en-US" sz="1400" i="1" dirty="0" err="1">
                <a:latin typeface="+mj-lt"/>
                <a:ea typeface="+mj-ea"/>
                <a:cs typeface="+mj-cs"/>
              </a:rPr>
              <a:t>gini</a:t>
            </a:r>
            <a:r>
              <a:rPr lang="en-US" sz="1400" i="1" dirty="0">
                <a:latin typeface="+mj-lt"/>
                <a:ea typeface="+mj-ea"/>
                <a:cs typeface="+mj-cs"/>
              </a:rPr>
              <a:t> index for training the next estimator </a:t>
            </a:r>
          </a:p>
        </p:txBody>
      </p:sp>
      <p:sp>
        <p:nvSpPr>
          <p:cNvPr id="25" name="TextBox 24">
            <a:extLst>
              <a:ext uri="{FF2B5EF4-FFF2-40B4-BE49-F238E27FC236}">
                <a16:creationId xmlns:a16="http://schemas.microsoft.com/office/drawing/2014/main" id="{DBF375CC-FB61-F949-AAD7-611E5A4D8B26}"/>
              </a:ext>
            </a:extLst>
          </p:cNvPr>
          <p:cNvSpPr txBox="1"/>
          <p:nvPr/>
        </p:nvSpPr>
        <p:spPr>
          <a:xfrm>
            <a:off x="4859723" y="4888925"/>
            <a:ext cx="2892974" cy="646331"/>
          </a:xfrm>
          <a:prstGeom prst="rect">
            <a:avLst/>
          </a:prstGeom>
          <a:noFill/>
        </p:spPr>
        <p:txBody>
          <a:bodyPr wrap="square" rtlCol="0">
            <a:spAutoFit/>
          </a:bodyPr>
          <a:lstStyle/>
          <a:p>
            <a:pPr algn="ctr"/>
            <a:r>
              <a:rPr lang="en-US" sz="1200" dirty="0">
                <a:latin typeface="+mj-lt"/>
                <a:ea typeface="+mj-ea"/>
                <a:cs typeface="+mj-cs"/>
              </a:rPr>
              <a:t>Resample same size X based on new sample weights to give more representation to misclassified samples</a:t>
            </a:r>
          </a:p>
        </p:txBody>
      </p:sp>
    </p:spTree>
    <p:extLst>
      <p:ext uri="{BB962C8B-B14F-4D97-AF65-F5344CB8AC3E}">
        <p14:creationId xmlns:p14="http://schemas.microsoft.com/office/powerpoint/2010/main" val="181824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7548-4E3E-2344-9A20-B1770B19A3AB}"/>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191705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58303534-8F9A-8A48-8081-58F388A370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7861" y="1870777"/>
            <a:ext cx="3973092" cy="3018148"/>
          </a:xfrm>
          <a:prstGeom prst="rect">
            <a:avLst/>
          </a:prstGeom>
        </p:spPr>
      </p:pic>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3">
            <a:clrChange>
              <a:clrFrom>
                <a:srgbClr val="FFFFFF"/>
              </a:clrFrom>
              <a:clrTo>
                <a:srgbClr val="FFFFFF">
                  <a:alpha val="0"/>
                </a:srgbClr>
              </a:clrTo>
            </a:clrChange>
          </a:blip>
          <a:srcRect t="11456" b="4578"/>
          <a:stretch/>
        </p:blipFill>
        <p:spPr>
          <a:xfrm>
            <a:off x="8418786" y="168165"/>
            <a:ext cx="3768132" cy="1975946"/>
          </a:xfrm>
          <a:prstGeom prst="rect">
            <a:avLst/>
          </a:prstGeom>
        </p:spPr>
      </p:pic>
      <p:sp>
        <p:nvSpPr>
          <p:cNvPr id="2" name="TextBox 1">
            <a:extLst>
              <a:ext uri="{FF2B5EF4-FFF2-40B4-BE49-F238E27FC236}">
                <a16:creationId xmlns:a16="http://schemas.microsoft.com/office/drawing/2014/main" id="{C140D1B8-CF1E-1C4E-B8B1-D116FB31E833}"/>
              </a:ext>
            </a:extLst>
          </p:cNvPr>
          <p:cNvSpPr txBox="1"/>
          <p:nvPr/>
        </p:nvSpPr>
        <p:spPr>
          <a:xfrm>
            <a:off x="928203" y="4977880"/>
            <a:ext cx="2785242" cy="461665"/>
          </a:xfrm>
          <a:prstGeom prst="rect">
            <a:avLst/>
          </a:prstGeom>
          <a:noFill/>
        </p:spPr>
        <p:txBody>
          <a:bodyPr wrap="square" rtlCol="0">
            <a:spAutoFit/>
          </a:bodyPr>
          <a:lstStyle/>
          <a:p>
            <a:pPr algn="ctr"/>
            <a:r>
              <a:rPr lang="en-US" sz="1200" dirty="0">
                <a:latin typeface="+mj-lt"/>
                <a:ea typeface="+mj-ea"/>
                <a:cs typeface="+mj-cs"/>
              </a:rPr>
              <a:t>Calculate the new sample weight and normalize</a:t>
            </a:r>
          </a:p>
        </p:txBody>
      </p:sp>
      <p:sp>
        <p:nvSpPr>
          <p:cNvPr id="50" name="Rectangle 49">
            <a:extLst>
              <a:ext uri="{FF2B5EF4-FFF2-40B4-BE49-F238E27FC236}">
                <a16:creationId xmlns:a16="http://schemas.microsoft.com/office/drawing/2014/main" id="{39B74F46-2B57-664A-88D2-1EBF57E5BAF4}"/>
              </a:ext>
            </a:extLst>
          </p:cNvPr>
          <p:cNvSpPr/>
          <p:nvPr/>
        </p:nvSpPr>
        <p:spPr>
          <a:xfrm>
            <a:off x="441433" y="3174124"/>
            <a:ext cx="3758783" cy="336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AC602358-845A-B64E-8A17-3906E8EDBAF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86858" y="1861711"/>
            <a:ext cx="2238705" cy="2961156"/>
          </a:xfrm>
          <a:prstGeom prst="rect">
            <a:avLst/>
          </a:prstGeom>
        </p:spPr>
      </p:pic>
      <p:sp>
        <p:nvSpPr>
          <p:cNvPr id="23" name="Right Arrow 22">
            <a:extLst>
              <a:ext uri="{FF2B5EF4-FFF2-40B4-BE49-F238E27FC236}">
                <a16:creationId xmlns:a16="http://schemas.microsoft.com/office/drawing/2014/main" id="{61353910-0C2E-8D41-9A65-2B9EB0685DF2}"/>
              </a:ext>
            </a:extLst>
          </p:cNvPr>
          <p:cNvSpPr/>
          <p:nvPr/>
        </p:nvSpPr>
        <p:spPr>
          <a:xfrm>
            <a:off x="4432567" y="3174124"/>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C33BD1A-2FEE-9743-A8C3-E6D5F9524D4B}"/>
              </a:ext>
            </a:extLst>
          </p:cNvPr>
          <p:cNvSpPr txBox="1"/>
          <p:nvPr/>
        </p:nvSpPr>
        <p:spPr>
          <a:xfrm>
            <a:off x="3355870" y="5962876"/>
            <a:ext cx="3289557" cy="523220"/>
          </a:xfrm>
          <a:prstGeom prst="rect">
            <a:avLst/>
          </a:prstGeom>
          <a:noFill/>
        </p:spPr>
        <p:txBody>
          <a:bodyPr wrap="square" rtlCol="0">
            <a:spAutoFit/>
          </a:bodyPr>
          <a:lstStyle/>
          <a:p>
            <a:pPr algn="ctr"/>
            <a:r>
              <a:rPr lang="en-US" sz="1400" b="1" i="1" dirty="0">
                <a:latin typeface="+mj-lt"/>
                <a:ea typeface="+mj-ea"/>
                <a:cs typeface="+mj-cs"/>
              </a:rPr>
              <a:t>NOTE</a:t>
            </a:r>
            <a:r>
              <a:rPr lang="en-US" sz="1400" i="1" dirty="0">
                <a:latin typeface="+mj-lt"/>
                <a:ea typeface="+mj-ea"/>
                <a:cs typeface="+mj-cs"/>
              </a:rPr>
              <a:t>: In practice, you simply use weighted-</a:t>
            </a:r>
            <a:r>
              <a:rPr lang="en-US" sz="1400" i="1" dirty="0" err="1">
                <a:latin typeface="+mj-lt"/>
                <a:ea typeface="+mj-ea"/>
                <a:cs typeface="+mj-cs"/>
              </a:rPr>
              <a:t>gini</a:t>
            </a:r>
            <a:r>
              <a:rPr lang="en-US" sz="1400" i="1" dirty="0">
                <a:latin typeface="+mj-lt"/>
                <a:ea typeface="+mj-ea"/>
                <a:cs typeface="+mj-cs"/>
              </a:rPr>
              <a:t> index for training the next estimator </a:t>
            </a:r>
          </a:p>
        </p:txBody>
      </p:sp>
      <p:sp>
        <p:nvSpPr>
          <p:cNvPr id="25" name="TextBox 24">
            <a:extLst>
              <a:ext uri="{FF2B5EF4-FFF2-40B4-BE49-F238E27FC236}">
                <a16:creationId xmlns:a16="http://schemas.microsoft.com/office/drawing/2014/main" id="{DBF375CC-FB61-F949-AAD7-611E5A4D8B26}"/>
              </a:ext>
            </a:extLst>
          </p:cNvPr>
          <p:cNvSpPr txBox="1"/>
          <p:nvPr/>
        </p:nvSpPr>
        <p:spPr>
          <a:xfrm>
            <a:off x="4859723" y="4888925"/>
            <a:ext cx="2892974" cy="646331"/>
          </a:xfrm>
          <a:prstGeom prst="rect">
            <a:avLst/>
          </a:prstGeom>
          <a:noFill/>
        </p:spPr>
        <p:txBody>
          <a:bodyPr wrap="square" rtlCol="0">
            <a:spAutoFit/>
          </a:bodyPr>
          <a:lstStyle/>
          <a:p>
            <a:pPr algn="ctr"/>
            <a:r>
              <a:rPr lang="en-US" sz="1200" dirty="0">
                <a:latin typeface="+mj-lt"/>
                <a:ea typeface="+mj-ea"/>
                <a:cs typeface="+mj-cs"/>
              </a:rPr>
              <a:t>Resample same size X based on new sample weights to give more representation to misclassified samples</a:t>
            </a:r>
          </a:p>
        </p:txBody>
      </p:sp>
      <p:sp>
        <p:nvSpPr>
          <p:cNvPr id="14" name="Right Arrow 13">
            <a:extLst>
              <a:ext uri="{FF2B5EF4-FFF2-40B4-BE49-F238E27FC236}">
                <a16:creationId xmlns:a16="http://schemas.microsoft.com/office/drawing/2014/main" id="{9DAA95EA-FB56-F749-B7B4-7D8094F24869}"/>
              </a:ext>
            </a:extLst>
          </p:cNvPr>
          <p:cNvSpPr/>
          <p:nvPr/>
        </p:nvSpPr>
        <p:spPr>
          <a:xfrm>
            <a:off x="7611772" y="3124975"/>
            <a:ext cx="568082" cy="25487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663BEE6-CE28-BF43-9F8C-13295EFD0855}"/>
              </a:ext>
            </a:extLst>
          </p:cNvPr>
          <p:cNvPicPr>
            <a:picLocks noChangeAspect="1"/>
          </p:cNvPicPr>
          <p:nvPr/>
        </p:nvPicPr>
        <p:blipFill rotWithShape="1">
          <a:blip r:embed="rId5">
            <a:clrChange>
              <a:clrFrom>
                <a:srgbClr val="FFFFFF"/>
              </a:clrFrom>
              <a:clrTo>
                <a:srgbClr val="FFFFFF">
                  <a:alpha val="0"/>
                </a:srgbClr>
              </a:clrTo>
            </a:clrChange>
          </a:blip>
          <a:srcRect l="2794" b="11164"/>
          <a:stretch/>
        </p:blipFill>
        <p:spPr>
          <a:xfrm>
            <a:off x="8526695" y="2910411"/>
            <a:ext cx="3118767" cy="1200088"/>
          </a:xfrm>
          <a:prstGeom prst="rect">
            <a:avLst/>
          </a:prstGeom>
        </p:spPr>
      </p:pic>
      <p:sp>
        <p:nvSpPr>
          <p:cNvPr id="17" name="TextBox 16">
            <a:extLst>
              <a:ext uri="{FF2B5EF4-FFF2-40B4-BE49-F238E27FC236}">
                <a16:creationId xmlns:a16="http://schemas.microsoft.com/office/drawing/2014/main" id="{F0166394-17A7-0248-AB8C-DDA16AA6CD67}"/>
              </a:ext>
            </a:extLst>
          </p:cNvPr>
          <p:cNvSpPr txBox="1"/>
          <p:nvPr/>
        </p:nvSpPr>
        <p:spPr>
          <a:xfrm>
            <a:off x="8482990" y="4252464"/>
            <a:ext cx="3046860" cy="830997"/>
          </a:xfrm>
          <a:prstGeom prst="rect">
            <a:avLst/>
          </a:prstGeom>
          <a:noFill/>
        </p:spPr>
        <p:txBody>
          <a:bodyPr wrap="square" rtlCol="0">
            <a:spAutoFit/>
          </a:bodyPr>
          <a:lstStyle/>
          <a:p>
            <a:pPr algn="ctr"/>
            <a:r>
              <a:rPr lang="en-US" sz="1200" dirty="0">
                <a:latin typeface="+mj-lt"/>
                <a:ea typeface="+mj-ea"/>
                <a:cs typeface="+mj-cs"/>
              </a:rPr>
              <a:t>Train the next classifier on this new re-sampled training data and repeat the previous steps of calculating error, classifier weight, new sample weights and re-sampling</a:t>
            </a:r>
          </a:p>
        </p:txBody>
      </p:sp>
    </p:spTree>
    <p:extLst>
      <p:ext uri="{BB962C8B-B14F-4D97-AF65-F5344CB8AC3E}">
        <p14:creationId xmlns:p14="http://schemas.microsoft.com/office/powerpoint/2010/main" val="245490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US"/>
              <a:t>www.akshaysehgal.com</a:t>
            </a:r>
          </a:p>
        </p:txBody>
      </p:sp>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2">
            <a:clrChange>
              <a:clrFrom>
                <a:srgbClr val="FFFFFF"/>
              </a:clrFrom>
              <a:clrTo>
                <a:srgbClr val="FFFFFF">
                  <a:alpha val="0"/>
                </a:srgbClr>
              </a:clrTo>
            </a:clrChange>
          </a:blip>
          <a:srcRect t="11456" b="4578"/>
          <a:stretch/>
        </p:blipFill>
        <p:spPr>
          <a:xfrm>
            <a:off x="8418786" y="168165"/>
            <a:ext cx="3768132" cy="1975946"/>
          </a:xfrm>
          <a:prstGeom prst="rect">
            <a:avLst/>
          </a:prstGeom>
        </p:spPr>
      </p:pic>
      <p:grpSp>
        <p:nvGrpSpPr>
          <p:cNvPr id="5" name="Group 4">
            <a:extLst>
              <a:ext uri="{FF2B5EF4-FFF2-40B4-BE49-F238E27FC236}">
                <a16:creationId xmlns:a16="http://schemas.microsoft.com/office/drawing/2014/main" id="{FE398C8A-D68D-AA46-84D8-F709ECBAAF0B}"/>
              </a:ext>
            </a:extLst>
          </p:cNvPr>
          <p:cNvGrpSpPr/>
          <p:nvPr/>
        </p:nvGrpSpPr>
        <p:grpSpPr>
          <a:xfrm>
            <a:off x="546539" y="1467332"/>
            <a:ext cx="7189077" cy="4166214"/>
            <a:chOff x="367861" y="1520649"/>
            <a:chExt cx="6589016" cy="3800826"/>
          </a:xfrm>
        </p:grpSpPr>
        <p:pic>
          <p:nvPicPr>
            <p:cNvPr id="12" name="Picture 11" descr="A screenshot of a cell phone&#10;&#10;Description automatically generated">
              <a:extLst>
                <a:ext uri="{FF2B5EF4-FFF2-40B4-BE49-F238E27FC236}">
                  <a16:creationId xmlns:a16="http://schemas.microsoft.com/office/drawing/2014/main" id="{22B46115-DCAA-DE42-B19E-0FCFEE4BE0AD}"/>
                </a:ext>
              </a:extLst>
            </p:cNvPr>
            <p:cNvPicPr>
              <a:picLocks noChangeAspect="1"/>
            </p:cNvPicPr>
            <p:nvPr/>
          </p:nvPicPr>
          <p:blipFill rotWithShape="1">
            <a:blip r:embed="rId3">
              <a:clrChange>
                <a:clrFrom>
                  <a:srgbClr val="FFFFFF"/>
                </a:clrFrom>
                <a:clrTo>
                  <a:srgbClr val="FFFFFF">
                    <a:alpha val="0"/>
                  </a:srgbClr>
                </a:clrTo>
              </a:clrChange>
            </a:blip>
            <a:srcRect t="10880" b="5981"/>
            <a:stretch/>
          </p:blipFill>
          <p:spPr>
            <a:xfrm>
              <a:off x="367861" y="2013001"/>
              <a:ext cx="6589016" cy="2831998"/>
            </a:xfrm>
            <a:prstGeom prst="rect">
              <a:avLst/>
            </a:prstGeom>
          </p:spPr>
        </p:pic>
        <p:sp>
          <p:nvSpPr>
            <p:cNvPr id="13" name="TextBox 12">
              <a:extLst>
                <a:ext uri="{FF2B5EF4-FFF2-40B4-BE49-F238E27FC236}">
                  <a16:creationId xmlns:a16="http://schemas.microsoft.com/office/drawing/2014/main" id="{A72FAEE9-F5E9-5E4A-8E4E-5CAFF519C71C}"/>
                </a:ext>
              </a:extLst>
            </p:cNvPr>
            <p:cNvSpPr txBox="1"/>
            <p:nvPr/>
          </p:nvSpPr>
          <p:spPr>
            <a:xfrm>
              <a:off x="3211493" y="1520649"/>
              <a:ext cx="1952475" cy="421176"/>
            </a:xfrm>
            <a:prstGeom prst="rect">
              <a:avLst/>
            </a:prstGeom>
            <a:noFill/>
          </p:spPr>
          <p:txBody>
            <a:bodyPr wrap="square" rtlCol="0">
              <a:spAutoFit/>
            </a:bodyPr>
            <a:lstStyle/>
            <a:p>
              <a:pPr algn="ctr"/>
              <a:r>
                <a:rPr lang="en-US" sz="1200" dirty="0">
                  <a:latin typeface="+mj-lt"/>
                  <a:ea typeface="+mj-ea"/>
                  <a:cs typeface="+mj-cs"/>
                </a:rPr>
                <a:t>Overall classifier weight is used to make the final decision</a:t>
              </a:r>
            </a:p>
          </p:txBody>
        </p:sp>
        <p:sp>
          <p:nvSpPr>
            <p:cNvPr id="14" name="TextBox 13">
              <a:extLst>
                <a:ext uri="{FF2B5EF4-FFF2-40B4-BE49-F238E27FC236}">
                  <a16:creationId xmlns:a16="http://schemas.microsoft.com/office/drawing/2014/main" id="{57CCC867-D774-A840-AA67-97EDC2D3B4E0}"/>
                </a:ext>
              </a:extLst>
            </p:cNvPr>
            <p:cNvSpPr txBox="1"/>
            <p:nvPr/>
          </p:nvSpPr>
          <p:spPr>
            <a:xfrm>
              <a:off x="649013" y="5044476"/>
              <a:ext cx="2496207" cy="276999"/>
            </a:xfrm>
            <a:prstGeom prst="rect">
              <a:avLst/>
            </a:prstGeom>
            <a:noFill/>
          </p:spPr>
          <p:txBody>
            <a:bodyPr wrap="square" rtlCol="0">
              <a:spAutoFit/>
            </a:bodyPr>
            <a:lstStyle/>
            <a:p>
              <a:pPr algn="ctr"/>
              <a:r>
                <a:rPr lang="en-US" sz="1200" i="1" dirty="0">
                  <a:latin typeface="+mj-lt"/>
                  <a:ea typeface="+mj-ea"/>
                  <a:cs typeface="+mj-cs"/>
                </a:rPr>
                <a:t>Trees that say yay.</a:t>
              </a:r>
            </a:p>
          </p:txBody>
        </p:sp>
        <p:sp>
          <p:nvSpPr>
            <p:cNvPr id="15" name="TextBox 14">
              <a:extLst>
                <a:ext uri="{FF2B5EF4-FFF2-40B4-BE49-F238E27FC236}">
                  <a16:creationId xmlns:a16="http://schemas.microsoft.com/office/drawing/2014/main" id="{0D59D9F2-1A98-BC45-B8CC-509FDD0C1F6E}"/>
                </a:ext>
              </a:extLst>
            </p:cNvPr>
            <p:cNvSpPr txBox="1"/>
            <p:nvPr/>
          </p:nvSpPr>
          <p:spPr>
            <a:xfrm>
              <a:off x="4393323" y="5044476"/>
              <a:ext cx="2496207" cy="276999"/>
            </a:xfrm>
            <a:prstGeom prst="rect">
              <a:avLst/>
            </a:prstGeom>
            <a:noFill/>
          </p:spPr>
          <p:txBody>
            <a:bodyPr wrap="square" rtlCol="0">
              <a:spAutoFit/>
            </a:bodyPr>
            <a:lstStyle/>
            <a:p>
              <a:pPr algn="ctr"/>
              <a:r>
                <a:rPr lang="en-US" sz="1200" i="1" dirty="0">
                  <a:latin typeface="+mj-lt"/>
                  <a:ea typeface="+mj-ea"/>
                  <a:cs typeface="+mj-cs"/>
                </a:rPr>
                <a:t>Trees that say nay.</a:t>
              </a:r>
            </a:p>
          </p:txBody>
        </p:sp>
      </p:grpSp>
    </p:spTree>
    <p:extLst>
      <p:ext uri="{BB962C8B-B14F-4D97-AF65-F5344CB8AC3E}">
        <p14:creationId xmlns:p14="http://schemas.microsoft.com/office/powerpoint/2010/main" val="63259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err="1"/>
              <a:t>Adaboost</a:t>
            </a:r>
            <a:r>
              <a:rPr lang="en-US" dirty="0"/>
              <a:t> – How it works!</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IN" dirty="0">
                <a:hlinkClick r:id="rId2"/>
              </a:rPr>
              <a:t>http://arogozhnikov.github.io/2016/06/24/gradient_boosting_explained.html</a:t>
            </a:r>
            <a:endParaRPr lang="en-US" dirty="0"/>
          </a:p>
        </p:txBody>
      </p:sp>
      <p:pic>
        <p:nvPicPr>
          <p:cNvPr id="49" name="Picture 48" descr="A screenshot of a social media post&#10;&#10;Description automatically generated">
            <a:extLst>
              <a:ext uri="{FF2B5EF4-FFF2-40B4-BE49-F238E27FC236}">
                <a16:creationId xmlns:a16="http://schemas.microsoft.com/office/drawing/2014/main" id="{EAF5425A-0A94-624B-924C-649769F654DC}"/>
              </a:ext>
            </a:extLst>
          </p:cNvPr>
          <p:cNvPicPr>
            <a:picLocks noChangeAspect="1"/>
          </p:cNvPicPr>
          <p:nvPr/>
        </p:nvPicPr>
        <p:blipFill rotWithShape="1">
          <a:blip r:embed="rId3">
            <a:clrChange>
              <a:clrFrom>
                <a:srgbClr val="FFFFFF"/>
              </a:clrFrom>
              <a:clrTo>
                <a:srgbClr val="FFFFFF">
                  <a:alpha val="0"/>
                </a:srgbClr>
              </a:clrTo>
            </a:clrChange>
          </a:blip>
          <a:srcRect t="11456" b="4578"/>
          <a:stretch/>
        </p:blipFill>
        <p:spPr>
          <a:xfrm>
            <a:off x="6838445" y="2065255"/>
            <a:ext cx="5201327" cy="2727490"/>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7BBFDD1B-C3A3-7D4B-B309-22562A846B0C}"/>
              </a:ext>
            </a:extLst>
          </p:cNvPr>
          <p:cNvPicPr>
            <a:picLocks noChangeAspect="1"/>
          </p:cNvPicPr>
          <p:nvPr/>
        </p:nvPicPr>
        <p:blipFill rotWithShape="1">
          <a:blip r:embed="rId4">
            <a:clrChange>
              <a:clrFrom>
                <a:srgbClr val="FFFFFF"/>
              </a:clrFrom>
              <a:clrTo>
                <a:srgbClr val="FFFFFF">
                  <a:alpha val="0"/>
                </a:srgbClr>
              </a:clrTo>
            </a:clrChange>
          </a:blip>
          <a:srcRect t="11884"/>
          <a:stretch/>
        </p:blipFill>
        <p:spPr>
          <a:xfrm>
            <a:off x="609601" y="1250731"/>
            <a:ext cx="5580993" cy="4706226"/>
          </a:xfrm>
          <a:prstGeom prst="rect">
            <a:avLst/>
          </a:prstGeom>
        </p:spPr>
      </p:pic>
    </p:spTree>
    <p:extLst>
      <p:ext uri="{BB962C8B-B14F-4D97-AF65-F5344CB8AC3E}">
        <p14:creationId xmlns:p14="http://schemas.microsoft.com/office/powerpoint/2010/main" val="2504568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a:t>Gradient Boosting (1)</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IN" dirty="0">
                <a:hlinkClick r:id="rId2"/>
              </a:rPr>
              <a:t>https://statweb.stanford.edu/~jhf/ftp/trebst.pdf</a:t>
            </a:r>
            <a:endParaRPr lang="en-US" dirty="0"/>
          </a:p>
        </p:txBody>
      </p:sp>
      <p:sp>
        <p:nvSpPr>
          <p:cNvPr id="10" name="Content Placeholder 15">
            <a:extLst>
              <a:ext uri="{FF2B5EF4-FFF2-40B4-BE49-F238E27FC236}">
                <a16:creationId xmlns:a16="http://schemas.microsoft.com/office/drawing/2014/main" id="{E742EA15-61D0-5F41-87A6-1916D70E6355}"/>
              </a:ext>
            </a:extLst>
          </p:cNvPr>
          <p:cNvSpPr>
            <a:spLocks noGrp="1"/>
          </p:cNvSpPr>
          <p:nvPr>
            <p:ph idx="1"/>
          </p:nvPr>
        </p:nvSpPr>
        <p:spPr>
          <a:xfrm>
            <a:off x="367861" y="1334814"/>
            <a:ext cx="7609489" cy="578099"/>
          </a:xfrm>
        </p:spPr>
        <p:txBody>
          <a:bodyPr>
            <a:normAutofit/>
          </a:bodyPr>
          <a:lstStyle/>
          <a:p>
            <a:pPr marL="0" indent="0">
              <a:buNone/>
            </a:pPr>
            <a:r>
              <a:rPr lang="en-US" sz="1200" dirty="0"/>
              <a:t>The core idea behind gradient boosting is to build a series of weak estimators which incrementally add a scaled down residual value to the Expectation to slowly move the prediction closer to the actual based on a learning rate.</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p:txBody>
      </p:sp>
      <p:pic>
        <p:nvPicPr>
          <p:cNvPr id="6" name="Picture 5" descr="A close up of a map&#10;&#10;Description automatically generated">
            <a:extLst>
              <a:ext uri="{FF2B5EF4-FFF2-40B4-BE49-F238E27FC236}">
                <a16:creationId xmlns:a16="http://schemas.microsoft.com/office/drawing/2014/main" id="{F24B60CD-62FE-F847-B706-5EA599468228}"/>
              </a:ext>
            </a:extLst>
          </p:cNvPr>
          <p:cNvPicPr>
            <a:picLocks noChangeAspect="1"/>
          </p:cNvPicPr>
          <p:nvPr/>
        </p:nvPicPr>
        <p:blipFill rotWithShape="1">
          <a:blip r:embed="rId3">
            <a:clrChange>
              <a:clrFrom>
                <a:srgbClr val="FFFFFF"/>
              </a:clrFrom>
              <a:clrTo>
                <a:srgbClr val="FFFFFF">
                  <a:alpha val="0"/>
                </a:srgbClr>
              </a:clrTo>
            </a:clrChange>
          </a:blip>
          <a:srcRect t="7446"/>
          <a:stretch/>
        </p:blipFill>
        <p:spPr>
          <a:xfrm>
            <a:off x="5780109" y="2057892"/>
            <a:ext cx="6411891" cy="346529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589F48A-423A-FC40-A935-BD91C98982E7}"/>
                  </a:ext>
                </a:extLst>
              </p:cNvPr>
              <p:cNvSpPr txBox="1"/>
              <p:nvPr/>
            </p:nvSpPr>
            <p:spPr>
              <a:xfrm>
                <a:off x="426061" y="1884895"/>
                <a:ext cx="196707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Δ</m:t>
                      </m:r>
                      <m:r>
                        <a:rPr lang="en-US" sz="1400" i="1" smtClean="0">
                          <a:latin typeface="Cambria Math" panose="02040503050406030204" pitchFamily="18" charset="0"/>
                        </a:rPr>
                        <m:t>=</m:t>
                      </m:r>
                      <m:r>
                        <a:rPr lang="en-US" sz="1400" b="0" i="1" smtClean="0">
                          <a:latin typeface="Cambria Math" panose="02040503050406030204" pitchFamily="18" charset="0"/>
                        </a:rPr>
                        <m:t>𝐴𝑐𝑡𝑢𝑎𝑙</m:t>
                      </m:r>
                      <m:r>
                        <a:rPr lang="en-US" sz="1400" b="0" i="1" smtClean="0">
                          <a:latin typeface="Cambria Math" panose="02040503050406030204" pitchFamily="18" charset="0"/>
                        </a:rPr>
                        <m:t> −</m:t>
                      </m:r>
                      <m:r>
                        <a:rPr lang="en-US" sz="1400" b="0" i="1" smtClean="0">
                          <a:latin typeface="Cambria Math" panose="02040503050406030204" pitchFamily="18" charset="0"/>
                        </a:rPr>
                        <m:t>𝑃𝑟𝑒𝑑𝑖𝑐𝑡𝑒𝑑</m:t>
                      </m:r>
                    </m:oMath>
                  </m:oMathPara>
                </a14:m>
                <a:endParaRPr lang="en-US" sz="1400" dirty="0"/>
              </a:p>
            </p:txBody>
          </p:sp>
        </mc:Choice>
        <mc:Fallback>
          <p:sp>
            <p:nvSpPr>
              <p:cNvPr id="7" name="TextBox 6">
                <a:extLst>
                  <a:ext uri="{FF2B5EF4-FFF2-40B4-BE49-F238E27FC236}">
                    <a16:creationId xmlns:a16="http://schemas.microsoft.com/office/drawing/2014/main" id="{E589F48A-423A-FC40-A935-BD91C98982E7}"/>
                  </a:ext>
                </a:extLst>
              </p:cNvPr>
              <p:cNvSpPr txBox="1">
                <a:spLocks noRot="1" noChangeAspect="1" noMove="1" noResize="1" noEditPoints="1" noAdjustHandles="1" noChangeArrowheads="1" noChangeShapeType="1" noTextEdit="1"/>
              </p:cNvSpPr>
              <p:nvPr/>
            </p:nvSpPr>
            <p:spPr>
              <a:xfrm>
                <a:off x="426061" y="1884895"/>
                <a:ext cx="1967077" cy="215444"/>
              </a:xfrm>
              <a:prstGeom prst="rect">
                <a:avLst/>
              </a:prstGeom>
              <a:blipFill>
                <a:blip r:embed="rId4"/>
                <a:stretch>
                  <a:fillRect l="-1290" t="-11765" r="-1935" b="-352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BF9F0D0-8800-9046-9BB5-9550B72FD236}"/>
                  </a:ext>
                </a:extLst>
              </p:cNvPr>
              <p:cNvSpPr txBox="1"/>
              <p:nvPr/>
            </p:nvSpPr>
            <p:spPr>
              <a:xfrm>
                <a:off x="426061" y="2253320"/>
                <a:ext cx="1927001"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𝐴𝑐𝑡𝑢𝑎𝑙</m:t>
                      </m:r>
                      <m:r>
                        <a:rPr lang="en-US" sz="1400" i="1" smtClean="0">
                          <a:latin typeface="Cambria Math" panose="02040503050406030204" pitchFamily="18" charset="0"/>
                        </a:rPr>
                        <m:t>=</m:t>
                      </m:r>
                      <m:r>
                        <a:rPr lang="en-US" sz="1400" b="0" i="1" smtClean="0">
                          <a:latin typeface="Cambria Math" panose="02040503050406030204" pitchFamily="18" charset="0"/>
                        </a:rPr>
                        <m:t>𝑃𝑟𝑒𝑑𝑖𝑐𝑡𝑒𝑑</m:t>
                      </m:r>
                      <m:r>
                        <a:rPr lang="en-US" sz="1400" b="0" i="1" smtClean="0">
                          <a:latin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Δ</m:t>
                      </m:r>
                    </m:oMath>
                  </m:oMathPara>
                </a14:m>
                <a:endParaRPr lang="en-US" sz="1400" dirty="0"/>
              </a:p>
            </p:txBody>
          </p:sp>
        </mc:Choice>
        <mc:Fallback>
          <p:sp>
            <p:nvSpPr>
              <p:cNvPr id="18" name="TextBox 17">
                <a:extLst>
                  <a:ext uri="{FF2B5EF4-FFF2-40B4-BE49-F238E27FC236}">
                    <a16:creationId xmlns:a16="http://schemas.microsoft.com/office/drawing/2014/main" id="{DBF9F0D0-8800-9046-9BB5-9550B72FD236}"/>
                  </a:ext>
                </a:extLst>
              </p:cNvPr>
              <p:cNvSpPr txBox="1">
                <a:spLocks noRot="1" noChangeAspect="1" noMove="1" noResize="1" noEditPoints="1" noAdjustHandles="1" noChangeArrowheads="1" noChangeShapeType="1" noTextEdit="1"/>
              </p:cNvSpPr>
              <p:nvPr/>
            </p:nvSpPr>
            <p:spPr>
              <a:xfrm>
                <a:off x="426061" y="2253320"/>
                <a:ext cx="1927001" cy="215444"/>
              </a:xfrm>
              <a:prstGeom prst="rect">
                <a:avLst/>
              </a:prstGeom>
              <a:blipFill>
                <a:blip r:embed="rId5"/>
                <a:stretch>
                  <a:fillRect l="-1974" r="-1316" b="-5882"/>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5A49AE5-3F37-414A-BE53-F5D062D52394}"/>
              </a:ext>
            </a:extLst>
          </p:cNvPr>
          <p:cNvSpPr/>
          <p:nvPr/>
        </p:nvSpPr>
        <p:spPr>
          <a:xfrm>
            <a:off x="2170841" y="2252610"/>
            <a:ext cx="193323" cy="215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715080F-886F-BF47-9477-8AC11CDB702C}"/>
              </a:ext>
            </a:extLst>
          </p:cNvPr>
          <p:cNvSpPr txBox="1"/>
          <p:nvPr/>
        </p:nvSpPr>
        <p:spPr>
          <a:xfrm>
            <a:off x="2797397" y="2592306"/>
            <a:ext cx="1699383" cy="430887"/>
          </a:xfrm>
          <a:prstGeom prst="rect">
            <a:avLst/>
          </a:prstGeom>
          <a:noFill/>
        </p:spPr>
        <p:txBody>
          <a:bodyPr wrap="square" rtlCol="0">
            <a:spAutoFit/>
          </a:bodyPr>
          <a:lstStyle/>
          <a:p>
            <a:r>
              <a:rPr lang="en-US" sz="1100" i="1" dirty="0">
                <a:latin typeface="+mj-lt"/>
                <a:ea typeface="+mj-ea"/>
                <a:cs typeface="+mj-cs"/>
              </a:rPr>
              <a:t>Can build a model to predict the residual !!</a:t>
            </a:r>
          </a:p>
        </p:txBody>
      </p:sp>
      <p:cxnSp>
        <p:nvCxnSpPr>
          <p:cNvPr id="9" name="Curved Connector 8">
            <a:extLst>
              <a:ext uri="{FF2B5EF4-FFF2-40B4-BE49-F238E27FC236}">
                <a16:creationId xmlns:a16="http://schemas.microsoft.com/office/drawing/2014/main" id="{407005A8-23AE-3F44-A569-B85CD479A44B}"/>
              </a:ext>
            </a:extLst>
          </p:cNvPr>
          <p:cNvCxnSpPr>
            <a:cxnSpLocks/>
            <a:stCxn id="20" idx="1"/>
            <a:endCxn id="19" idx="2"/>
          </p:cNvCxnSpPr>
          <p:nvPr/>
        </p:nvCxnSpPr>
        <p:spPr>
          <a:xfrm rot="10800000">
            <a:off x="2267503" y="2468054"/>
            <a:ext cx="529894" cy="33969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90F0C8EF-CBF5-0A4D-A69D-23B1429217BD}"/>
              </a:ext>
            </a:extLst>
          </p:cNvPr>
          <p:cNvSpPr/>
          <p:nvPr/>
        </p:nvSpPr>
        <p:spPr>
          <a:xfrm>
            <a:off x="287397" y="3362892"/>
            <a:ext cx="5000068" cy="590931"/>
          </a:xfrm>
          <a:prstGeom prst="rect">
            <a:avLst/>
          </a:prstGeom>
        </p:spPr>
        <p:txBody>
          <a:bodyPr wrap="square">
            <a:spAutoFit/>
          </a:bodyPr>
          <a:lstStyle/>
          <a:p>
            <a:pPr lvl="0">
              <a:lnSpc>
                <a:spcPct val="90000"/>
              </a:lnSpc>
              <a:spcBef>
                <a:spcPts val="1000"/>
              </a:spcBef>
            </a:pPr>
            <a:r>
              <a:rPr lang="en-US" sz="1200" dirty="0">
                <a:solidFill>
                  <a:prstClr val="black"/>
                </a:solidFill>
                <a:latin typeface="Calibri Light" panose="020F0302020204030204" pitchFamily="34" charset="0"/>
                <a:cs typeface="Calibri Light" panose="020F0302020204030204" pitchFamily="34" charset="0"/>
              </a:rPr>
              <a:t>If I do that, then we will surely overfit the model </a:t>
            </a:r>
            <a:r>
              <a:rPr lang="en-US" sz="1200" dirty="0" err="1">
                <a:solidFill>
                  <a:prstClr val="black"/>
                </a:solidFill>
                <a:latin typeface="Calibri Light" panose="020F0302020204030204" pitchFamily="34" charset="0"/>
                <a:cs typeface="Calibri Light" panose="020F0302020204030204" pitchFamily="34" charset="0"/>
              </a:rPr>
              <a:t>i.e</a:t>
            </a:r>
            <a:r>
              <a:rPr lang="en-US" sz="1200" dirty="0">
                <a:solidFill>
                  <a:prstClr val="black"/>
                </a:solidFill>
                <a:latin typeface="Calibri Light" panose="020F0302020204030204" pitchFamily="34" charset="0"/>
                <a:cs typeface="Calibri Light" panose="020F0302020204030204" pitchFamily="34" charset="0"/>
              </a:rPr>
              <a:t>, we will have a low bias but extremely high variance. But we can take small steps towards our goal instead, very similar to what Gradient Descent does.</a:t>
            </a:r>
          </a:p>
        </p:txBody>
      </p:sp>
      <p:sp>
        <p:nvSpPr>
          <p:cNvPr id="26" name="Rectangle 25">
            <a:extLst>
              <a:ext uri="{FF2B5EF4-FFF2-40B4-BE49-F238E27FC236}">
                <a16:creationId xmlns:a16="http://schemas.microsoft.com/office/drawing/2014/main" id="{3C551353-2F48-9B4C-AEB2-2BE3B5A04955}"/>
              </a:ext>
            </a:extLst>
          </p:cNvPr>
          <p:cNvSpPr/>
          <p:nvPr/>
        </p:nvSpPr>
        <p:spPr>
          <a:xfrm>
            <a:off x="287397" y="4169543"/>
            <a:ext cx="4871372" cy="646331"/>
          </a:xfrm>
          <a:prstGeom prst="rect">
            <a:avLst/>
          </a:prstGeom>
        </p:spPr>
        <p:txBody>
          <a:bodyPr wrap="square">
            <a:spAutoFit/>
          </a:bodyPr>
          <a:lstStyle/>
          <a:p>
            <a:pPr algn="ctr"/>
            <a:r>
              <a:rPr lang="en-US" sz="1200" b="1" i="1" dirty="0">
                <a:latin typeface="+mj-lt"/>
              </a:rPr>
              <a:t>“Empirical evidence shows that taking lots of small steps in the right direction results in better predictions </a:t>
            </a:r>
            <a:r>
              <a:rPr lang="en-US" sz="1200" b="1" i="1" dirty="0" err="1">
                <a:latin typeface="+mj-lt"/>
              </a:rPr>
              <a:t>i.e</a:t>
            </a:r>
            <a:r>
              <a:rPr lang="en-US" sz="1200" b="1" i="1" dirty="0">
                <a:latin typeface="+mj-lt"/>
              </a:rPr>
              <a:t> lower variance” </a:t>
            </a:r>
          </a:p>
          <a:p>
            <a:pPr algn="ctr"/>
            <a:r>
              <a:rPr lang="en-US" sz="1200" b="1" i="1" dirty="0">
                <a:latin typeface="+mj-lt"/>
              </a:rPr>
              <a:t>– Jerome Friedman (inventor of gradient boosting)</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AE3B8AE3-F347-454E-B207-C8E5899CCA89}"/>
                  </a:ext>
                </a:extLst>
              </p:cNvPr>
              <p:cNvSpPr txBox="1"/>
              <p:nvPr/>
            </p:nvSpPr>
            <p:spPr>
              <a:xfrm>
                <a:off x="426061" y="5094681"/>
                <a:ext cx="3239477" cy="215444"/>
              </a:xfrm>
              <a:prstGeom prst="rect">
                <a:avLst/>
              </a:prstGeom>
              <a:noFill/>
            </p:spPr>
            <p:txBody>
              <a:bodyPr wrap="none" lIns="0" tIns="0" rIns="0" bIns="0" rtlCol="0">
                <a:spAutoFit/>
              </a:bodyPr>
              <a:lstStyle/>
              <a:p>
                <a14:m>
                  <m:oMath xmlns:m="http://schemas.openxmlformats.org/officeDocument/2006/math">
                    <m:r>
                      <a:rPr lang="en-US" sz="1400" b="0" i="1" smtClean="0">
                        <a:latin typeface="Cambria Math" panose="02040503050406030204" pitchFamily="18" charset="0"/>
                      </a:rPr>
                      <m:t>𝐴𝑐𝑡𝑢𝑎𝑙</m:t>
                    </m:r>
                    <m:r>
                      <a:rPr lang="en-US" sz="1400" i="1" smtClean="0">
                        <a:latin typeface="Cambria Math" panose="02040503050406030204" pitchFamily="18" charset="0"/>
                      </a:rPr>
                      <m:t>=</m:t>
                    </m:r>
                    <m:r>
                      <a:rPr lang="en-US" sz="1400" b="0" i="1" smtClean="0">
                        <a:latin typeface="Cambria Math" panose="02040503050406030204" pitchFamily="18" charset="0"/>
                      </a:rPr>
                      <m:t>𝑃𝑟𝑒𝑑𝑖𝑐𝑡𝑒𝑑</m:t>
                    </m:r>
                    <m:r>
                      <a:rPr lang="en-US" sz="1400" b="0" i="1" smtClean="0">
                        <a:latin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Δ</m:t>
                    </m:r>
                    <m:r>
                      <a:rPr lang="en-US" sz="1400" b="0" i="1" baseline="-25000"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Δ</m:t>
                    </m:r>
                    <m:r>
                      <a:rPr lang="en-US" sz="1400" b="0" i="1" baseline="-25000" smtClean="0">
                        <a:latin typeface="Cambria Math" panose="02040503050406030204" pitchFamily="18" charset="0"/>
                        <a:ea typeface="Cambria Math" panose="02040503050406030204" pitchFamily="18" charset="0"/>
                      </a:rPr>
                      <m:t>2</m:t>
                    </m:r>
                  </m:oMath>
                </a14:m>
                <a:r>
                  <a:rPr lang="en-US" sz="1400" dirty="0"/>
                  <a:t> </a:t>
                </a:r>
                <a14:m>
                  <m:oMath xmlns:m="http://schemas.openxmlformats.org/officeDocument/2006/math">
                    <m:r>
                      <a:rPr lang="en-US" sz="1400" i="1">
                        <a:latin typeface="Cambria Math" panose="02040503050406030204" pitchFamily="18" charset="0"/>
                      </a:rPr>
                      <m:t>+</m:t>
                    </m:r>
                    <m:r>
                      <a:rPr lang="en-US" sz="1400" b="0" i="1" smtClean="0">
                        <a:latin typeface="Cambria Math" panose="02040503050406030204" pitchFamily="18" charset="0"/>
                      </a:rPr>
                      <m:t> </m:t>
                    </m:r>
                    <m:r>
                      <m:rPr>
                        <m:sty m:val="p"/>
                      </m:rPr>
                      <a:rPr lang="el-GR" sz="1400" i="1">
                        <a:latin typeface="Cambria Math" panose="02040503050406030204" pitchFamily="18" charset="0"/>
                        <a:ea typeface="Cambria Math" panose="02040503050406030204" pitchFamily="18" charset="0"/>
                      </a:rPr>
                      <m:t>Δ</m:t>
                    </m:r>
                    <m:r>
                      <a:rPr lang="en-US" sz="1400" b="0" i="1" baseline="-25000" smtClean="0">
                        <a:latin typeface="Cambria Math" panose="02040503050406030204" pitchFamily="18" charset="0"/>
                        <a:ea typeface="Cambria Math" panose="02040503050406030204" pitchFamily="18" charset="0"/>
                      </a:rPr>
                      <m:t>3</m:t>
                    </m:r>
                  </m:oMath>
                </a14:m>
                <a:r>
                  <a:rPr lang="en-US" sz="1400" dirty="0"/>
                  <a:t> </a:t>
                </a:r>
                <a14:m>
                  <m:oMath xmlns:m="http://schemas.openxmlformats.org/officeDocument/2006/math">
                    <m:r>
                      <a:rPr lang="en-US" sz="1400" i="1">
                        <a:latin typeface="Cambria Math" panose="02040503050406030204" pitchFamily="18" charset="0"/>
                      </a:rPr>
                      <m:t>+</m:t>
                    </m:r>
                    <m:r>
                      <a:rPr lang="en-US" sz="1400" b="0" i="1" smtClean="0">
                        <a:latin typeface="Cambria Math" panose="02040503050406030204" pitchFamily="18" charset="0"/>
                      </a:rPr>
                      <m:t> </m:t>
                    </m:r>
                    <m:r>
                      <m:rPr>
                        <m:sty m:val="p"/>
                      </m:rPr>
                      <a:rPr lang="el-GR" sz="1400" i="1">
                        <a:latin typeface="Cambria Math" panose="02040503050406030204" pitchFamily="18" charset="0"/>
                        <a:ea typeface="Cambria Math" panose="02040503050406030204" pitchFamily="18" charset="0"/>
                      </a:rPr>
                      <m:t>Δ</m:t>
                    </m:r>
                    <m:r>
                      <a:rPr lang="en-US" sz="1400" b="0" i="1" baseline="-25000" smtClean="0">
                        <a:latin typeface="Cambria Math" panose="02040503050406030204" pitchFamily="18" charset="0"/>
                        <a:ea typeface="Cambria Math" panose="02040503050406030204" pitchFamily="18" charset="0"/>
                      </a:rPr>
                      <m:t>4 </m:t>
                    </m:r>
                  </m:oMath>
                </a14:m>
                <a:r>
                  <a:rPr lang="en-US" sz="1400" dirty="0"/>
                  <a:t>…</a:t>
                </a:r>
              </a:p>
            </p:txBody>
          </p:sp>
        </mc:Choice>
        <mc:Fallback>
          <p:sp>
            <p:nvSpPr>
              <p:cNvPr id="31" name="TextBox 30">
                <a:extLst>
                  <a:ext uri="{FF2B5EF4-FFF2-40B4-BE49-F238E27FC236}">
                    <a16:creationId xmlns:a16="http://schemas.microsoft.com/office/drawing/2014/main" id="{AE3B8AE3-F347-454E-B207-C8E5899CCA89}"/>
                  </a:ext>
                </a:extLst>
              </p:cNvPr>
              <p:cNvSpPr txBox="1">
                <a:spLocks noRot="1" noChangeAspect="1" noMove="1" noResize="1" noEditPoints="1" noAdjustHandles="1" noChangeArrowheads="1" noChangeShapeType="1" noTextEdit="1"/>
              </p:cNvSpPr>
              <p:nvPr/>
            </p:nvSpPr>
            <p:spPr>
              <a:xfrm>
                <a:off x="426061" y="5094681"/>
                <a:ext cx="3239477" cy="215444"/>
              </a:xfrm>
              <a:prstGeom prst="rect">
                <a:avLst/>
              </a:prstGeom>
              <a:blipFill>
                <a:blip r:embed="rId6"/>
                <a:stretch>
                  <a:fillRect l="-1961" t="-29412" r="-3529" b="-47059"/>
                </a:stretch>
              </a:blipFill>
            </p:spPr>
            <p:txBody>
              <a:bodyPr/>
              <a:lstStyle/>
              <a:p>
                <a:r>
                  <a:rPr lang="en-US">
                    <a:noFill/>
                  </a:rPr>
                  <a:t> </a:t>
                </a:r>
              </a:p>
            </p:txBody>
          </p:sp>
        </mc:Fallback>
      </mc:AlternateContent>
    </p:spTree>
    <p:extLst>
      <p:ext uri="{BB962C8B-B14F-4D97-AF65-F5344CB8AC3E}">
        <p14:creationId xmlns:p14="http://schemas.microsoft.com/office/powerpoint/2010/main" val="250575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a:t>Gradient Boosting (2)</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r>
              <a:rPr lang="en-IN" dirty="0">
                <a:hlinkClick r:id="rId2"/>
              </a:rPr>
              <a:t>https://www.youtube.com/watch?v=3CC4N4z3GJc</a:t>
            </a:r>
            <a:endParaRPr lang="en-US" dirty="0"/>
          </a:p>
        </p:txBody>
      </p:sp>
      <p:grpSp>
        <p:nvGrpSpPr>
          <p:cNvPr id="10" name="Group 9">
            <a:extLst>
              <a:ext uri="{FF2B5EF4-FFF2-40B4-BE49-F238E27FC236}">
                <a16:creationId xmlns:a16="http://schemas.microsoft.com/office/drawing/2014/main" id="{84153A52-23CE-5F4B-938B-C88C180EEDF9}"/>
              </a:ext>
            </a:extLst>
          </p:cNvPr>
          <p:cNvGrpSpPr/>
          <p:nvPr/>
        </p:nvGrpSpPr>
        <p:grpSpPr>
          <a:xfrm>
            <a:off x="1450426" y="1618692"/>
            <a:ext cx="9259613" cy="3620616"/>
            <a:chOff x="2532993" y="2007476"/>
            <a:chExt cx="9259613" cy="3620616"/>
          </a:xfrm>
        </p:grpSpPr>
        <p:grpSp>
          <p:nvGrpSpPr>
            <p:cNvPr id="8" name="Group 7">
              <a:extLst>
                <a:ext uri="{FF2B5EF4-FFF2-40B4-BE49-F238E27FC236}">
                  <a16:creationId xmlns:a16="http://schemas.microsoft.com/office/drawing/2014/main" id="{751097E8-61E1-A247-BEC8-CDE61237F2CB}"/>
                </a:ext>
              </a:extLst>
            </p:cNvPr>
            <p:cNvGrpSpPr/>
            <p:nvPr/>
          </p:nvGrpSpPr>
          <p:grpSpPr>
            <a:xfrm>
              <a:off x="2532993" y="2007476"/>
              <a:ext cx="9259613" cy="3620616"/>
              <a:chOff x="1103587" y="1348060"/>
              <a:chExt cx="10689019" cy="4232552"/>
            </a:xfrm>
          </p:grpSpPr>
          <p:pic>
            <p:nvPicPr>
              <p:cNvPr id="5" name="Picture 4" descr="A screenshot of a cell phone&#10;&#10;Description automatically generated">
                <a:extLst>
                  <a:ext uri="{FF2B5EF4-FFF2-40B4-BE49-F238E27FC236}">
                    <a16:creationId xmlns:a16="http://schemas.microsoft.com/office/drawing/2014/main" id="{AC409E77-2BE9-FC42-B9CA-46E0444D35D5}"/>
                  </a:ext>
                </a:extLst>
              </p:cNvPr>
              <p:cNvPicPr>
                <a:picLocks noChangeAspect="1"/>
              </p:cNvPicPr>
              <p:nvPr/>
            </p:nvPicPr>
            <p:blipFill rotWithShape="1">
              <a:blip r:embed="rId3">
                <a:clrChange>
                  <a:clrFrom>
                    <a:srgbClr val="FFFFFF"/>
                  </a:clrFrom>
                  <a:clrTo>
                    <a:srgbClr val="FFFFFF">
                      <a:alpha val="0"/>
                    </a:srgbClr>
                  </a:clrTo>
                </a:clrChange>
              </a:blip>
              <a:srcRect b="5916"/>
              <a:stretch/>
            </p:blipFill>
            <p:spPr>
              <a:xfrm>
                <a:off x="3953462" y="1348060"/>
                <a:ext cx="7839144" cy="410377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B8C1898-E514-8348-83E9-3A54C7EAD57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03587" y="2669628"/>
                <a:ext cx="2849876" cy="2910984"/>
              </a:xfrm>
              <a:prstGeom prst="rect">
                <a:avLst/>
              </a:prstGeom>
            </p:spPr>
          </p:pic>
        </p:grpSp>
        <p:sp>
          <p:nvSpPr>
            <p:cNvPr id="9" name="Rectangle 8">
              <a:extLst>
                <a:ext uri="{FF2B5EF4-FFF2-40B4-BE49-F238E27FC236}">
                  <a16:creationId xmlns:a16="http://schemas.microsoft.com/office/drawing/2014/main" id="{AD295344-3C98-6645-83B2-550E3C62BFAD}"/>
                </a:ext>
              </a:extLst>
            </p:cNvPr>
            <p:cNvSpPr/>
            <p:nvPr/>
          </p:nvSpPr>
          <p:spPr>
            <a:xfrm>
              <a:off x="8313683" y="4540469"/>
              <a:ext cx="2144111" cy="7672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204861-5903-8847-8505-2082B1050BF5}"/>
                </a:ext>
              </a:extLst>
            </p:cNvPr>
            <p:cNvSpPr/>
            <p:nvPr/>
          </p:nvSpPr>
          <p:spPr>
            <a:xfrm>
              <a:off x="8586951" y="4422130"/>
              <a:ext cx="2144111" cy="7672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CCFF74E0-9881-7F47-AD1B-995D46893F60}"/>
              </a:ext>
            </a:extLst>
          </p:cNvPr>
          <p:cNvSpPr txBox="1"/>
          <p:nvPr/>
        </p:nvSpPr>
        <p:spPr>
          <a:xfrm>
            <a:off x="4614041" y="1387859"/>
            <a:ext cx="2406868" cy="461665"/>
          </a:xfrm>
          <a:prstGeom prst="rect">
            <a:avLst/>
          </a:prstGeom>
          <a:noFill/>
        </p:spPr>
        <p:txBody>
          <a:bodyPr wrap="square" rtlCol="0">
            <a:spAutoFit/>
          </a:bodyPr>
          <a:lstStyle/>
          <a:p>
            <a:r>
              <a:rPr lang="en-US" sz="1200" dirty="0">
                <a:latin typeface="+mj-lt"/>
                <a:ea typeface="+mj-ea"/>
                <a:cs typeface="+mj-cs"/>
              </a:rPr>
              <a:t>2. Gradient boost starts by making a single prediction equal to the E(y)</a:t>
            </a:r>
          </a:p>
        </p:txBody>
      </p:sp>
      <p:sp>
        <p:nvSpPr>
          <p:cNvPr id="15" name="TextBox 14">
            <a:extLst>
              <a:ext uri="{FF2B5EF4-FFF2-40B4-BE49-F238E27FC236}">
                <a16:creationId xmlns:a16="http://schemas.microsoft.com/office/drawing/2014/main" id="{261E6E3B-3CFA-E544-9B98-4A5AD8FA632C}"/>
              </a:ext>
            </a:extLst>
          </p:cNvPr>
          <p:cNvSpPr txBox="1"/>
          <p:nvPr/>
        </p:nvSpPr>
        <p:spPr>
          <a:xfrm>
            <a:off x="1592316" y="2287525"/>
            <a:ext cx="2406868" cy="461665"/>
          </a:xfrm>
          <a:prstGeom prst="rect">
            <a:avLst/>
          </a:prstGeom>
          <a:noFill/>
        </p:spPr>
        <p:txBody>
          <a:bodyPr wrap="square" rtlCol="0">
            <a:spAutoFit/>
          </a:bodyPr>
          <a:lstStyle/>
          <a:p>
            <a:r>
              <a:rPr lang="en-US" sz="1200" dirty="0">
                <a:latin typeface="+mj-lt"/>
                <a:ea typeface="+mj-ea"/>
                <a:cs typeface="+mj-cs"/>
              </a:rPr>
              <a:t>1. Consider a sample dataset for regression (predicting weight)</a:t>
            </a:r>
          </a:p>
        </p:txBody>
      </p:sp>
      <p:sp>
        <p:nvSpPr>
          <p:cNvPr id="17" name="TextBox 16">
            <a:extLst>
              <a:ext uri="{FF2B5EF4-FFF2-40B4-BE49-F238E27FC236}">
                <a16:creationId xmlns:a16="http://schemas.microsoft.com/office/drawing/2014/main" id="{8C81AD07-85DA-F141-A3EF-D2DFF8B23D0F}"/>
              </a:ext>
            </a:extLst>
          </p:cNvPr>
          <p:cNvSpPr txBox="1"/>
          <p:nvPr/>
        </p:nvSpPr>
        <p:spPr>
          <a:xfrm>
            <a:off x="8156025" y="888053"/>
            <a:ext cx="2984940" cy="646331"/>
          </a:xfrm>
          <a:prstGeom prst="rect">
            <a:avLst/>
          </a:prstGeom>
          <a:noFill/>
        </p:spPr>
        <p:txBody>
          <a:bodyPr wrap="square" rtlCol="0">
            <a:spAutoFit/>
          </a:bodyPr>
          <a:lstStyle/>
          <a:p>
            <a:r>
              <a:rPr lang="en-US" sz="1200" dirty="0">
                <a:latin typeface="+mj-lt"/>
                <a:ea typeface="+mj-ea"/>
                <a:cs typeface="+mj-cs"/>
              </a:rPr>
              <a:t>3. The residual (errors) calculated here is what our next estimator tried to predict. This prediction is multiplied by </a:t>
            </a:r>
            <a:r>
              <a:rPr lang="en-US" sz="1200" b="1" dirty="0">
                <a:latin typeface="+mj-lt"/>
                <a:ea typeface="+mj-ea"/>
                <a:cs typeface="+mj-cs"/>
              </a:rPr>
              <a:t>a learning rate</a:t>
            </a:r>
          </a:p>
        </p:txBody>
      </p:sp>
      <p:sp>
        <p:nvSpPr>
          <p:cNvPr id="18" name="Rectangle 17">
            <a:extLst>
              <a:ext uri="{FF2B5EF4-FFF2-40B4-BE49-F238E27FC236}">
                <a16:creationId xmlns:a16="http://schemas.microsoft.com/office/drawing/2014/main" id="{8F00D522-DD7F-F046-85B0-5D6A7EB30E88}"/>
              </a:ext>
            </a:extLst>
          </p:cNvPr>
          <p:cNvSpPr/>
          <p:nvPr/>
        </p:nvSpPr>
        <p:spPr>
          <a:xfrm>
            <a:off x="7121295" y="1968656"/>
            <a:ext cx="288498" cy="30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455A87BF-17E4-1C42-BE53-0995EDA97511}"/>
              </a:ext>
            </a:extLst>
          </p:cNvPr>
          <p:cNvCxnSpPr>
            <a:cxnSpLocks/>
            <a:stCxn id="17" idx="1"/>
            <a:endCxn id="18" idx="0"/>
          </p:cNvCxnSpPr>
          <p:nvPr/>
        </p:nvCxnSpPr>
        <p:spPr>
          <a:xfrm rot="10800000" flipV="1">
            <a:off x="7265545" y="1211218"/>
            <a:ext cx="890481" cy="757437"/>
          </a:xfrm>
          <a:prstGeom prst="curvedConnector2">
            <a:avLst/>
          </a:prstGeom>
          <a:ln w="952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4C2CD5F5-100D-734E-9980-41FB5B8BCAD6}"/>
              </a:ext>
            </a:extLst>
          </p:cNvPr>
          <p:cNvPicPr>
            <a:picLocks noChangeAspect="1"/>
          </p:cNvPicPr>
          <p:nvPr/>
        </p:nvPicPr>
        <p:blipFill>
          <a:blip r:embed="rId5"/>
          <a:stretch>
            <a:fillRect/>
          </a:stretch>
        </p:blipFill>
        <p:spPr>
          <a:xfrm>
            <a:off x="7975926" y="3000158"/>
            <a:ext cx="360198" cy="339010"/>
          </a:xfrm>
          <a:prstGeom prst="rect">
            <a:avLst/>
          </a:prstGeom>
        </p:spPr>
      </p:pic>
      <p:sp>
        <p:nvSpPr>
          <p:cNvPr id="23" name="TextBox 22">
            <a:extLst>
              <a:ext uri="{FF2B5EF4-FFF2-40B4-BE49-F238E27FC236}">
                <a16:creationId xmlns:a16="http://schemas.microsoft.com/office/drawing/2014/main" id="{0C3AB4D5-1AD7-4D41-B5E2-E1B5322B2941}"/>
              </a:ext>
            </a:extLst>
          </p:cNvPr>
          <p:cNvSpPr txBox="1"/>
          <p:nvPr/>
        </p:nvSpPr>
        <p:spPr>
          <a:xfrm>
            <a:off x="9981270" y="2195191"/>
            <a:ext cx="2053074" cy="646331"/>
          </a:xfrm>
          <a:prstGeom prst="rect">
            <a:avLst/>
          </a:prstGeom>
          <a:noFill/>
        </p:spPr>
        <p:txBody>
          <a:bodyPr wrap="square" rtlCol="0">
            <a:spAutoFit/>
          </a:bodyPr>
          <a:lstStyle/>
          <a:p>
            <a:r>
              <a:rPr lang="en-US" sz="1200" dirty="0">
                <a:latin typeface="+mj-lt"/>
                <a:ea typeface="+mj-ea"/>
                <a:cs typeface="+mj-cs"/>
              </a:rPr>
              <a:t>4. Regression trees of fixed height are trained as weak learners</a:t>
            </a:r>
            <a:endParaRPr lang="en-US" sz="1200" b="1" dirty="0">
              <a:latin typeface="+mj-lt"/>
              <a:ea typeface="+mj-ea"/>
              <a:cs typeface="+mj-cs"/>
            </a:endParaRPr>
          </a:p>
        </p:txBody>
      </p:sp>
      <p:sp>
        <p:nvSpPr>
          <p:cNvPr id="24" name="TextBox 23">
            <a:extLst>
              <a:ext uri="{FF2B5EF4-FFF2-40B4-BE49-F238E27FC236}">
                <a16:creationId xmlns:a16="http://schemas.microsoft.com/office/drawing/2014/main" id="{0FFFE4A8-1877-6847-B607-DD113B321639}"/>
              </a:ext>
            </a:extLst>
          </p:cNvPr>
          <p:cNvSpPr txBox="1"/>
          <p:nvPr/>
        </p:nvSpPr>
        <p:spPr>
          <a:xfrm>
            <a:off x="8576439" y="4093807"/>
            <a:ext cx="2921878" cy="646331"/>
          </a:xfrm>
          <a:prstGeom prst="rect">
            <a:avLst/>
          </a:prstGeom>
          <a:noFill/>
        </p:spPr>
        <p:txBody>
          <a:bodyPr wrap="square" rtlCol="0">
            <a:spAutoFit/>
          </a:bodyPr>
          <a:lstStyle/>
          <a:p>
            <a:r>
              <a:rPr lang="en-US" sz="1200" dirty="0">
                <a:latin typeface="+mj-lt"/>
                <a:ea typeface="+mj-ea"/>
                <a:cs typeface="+mj-cs"/>
              </a:rPr>
              <a:t>5. Summing up the E(y) with these predicted scaled residuals for the </a:t>
            </a:r>
            <a:r>
              <a:rPr lang="en-US" sz="1200" dirty="0" err="1">
                <a:latin typeface="+mj-lt"/>
                <a:ea typeface="+mj-ea"/>
                <a:cs typeface="+mj-cs"/>
              </a:rPr>
              <a:t>n_estimators</a:t>
            </a:r>
            <a:r>
              <a:rPr lang="en-US" sz="1200" dirty="0">
                <a:latin typeface="+mj-lt"/>
                <a:ea typeface="+mj-ea"/>
                <a:cs typeface="+mj-cs"/>
              </a:rPr>
              <a:t> moves us closer to the actual</a:t>
            </a:r>
            <a:endParaRPr lang="en-US" sz="1200" b="1" dirty="0">
              <a:latin typeface="+mj-lt"/>
              <a:ea typeface="+mj-ea"/>
              <a:cs typeface="+mj-cs"/>
            </a:endParaRPr>
          </a:p>
        </p:txBody>
      </p:sp>
      <p:sp>
        <p:nvSpPr>
          <p:cNvPr id="25" name="TextBox 24">
            <a:extLst>
              <a:ext uri="{FF2B5EF4-FFF2-40B4-BE49-F238E27FC236}">
                <a16:creationId xmlns:a16="http://schemas.microsoft.com/office/drawing/2014/main" id="{FABAB672-8EBC-D446-A065-CE974EB4E16B}"/>
              </a:ext>
            </a:extLst>
          </p:cNvPr>
          <p:cNvSpPr txBox="1"/>
          <p:nvPr/>
        </p:nvSpPr>
        <p:spPr>
          <a:xfrm>
            <a:off x="4199417" y="5268536"/>
            <a:ext cx="2921878" cy="646331"/>
          </a:xfrm>
          <a:prstGeom prst="rect">
            <a:avLst/>
          </a:prstGeom>
          <a:noFill/>
        </p:spPr>
        <p:txBody>
          <a:bodyPr wrap="square" rtlCol="0">
            <a:spAutoFit/>
          </a:bodyPr>
          <a:lstStyle/>
          <a:p>
            <a:r>
              <a:rPr lang="en-US" sz="1200" dirty="0">
                <a:latin typeface="+mj-lt"/>
                <a:ea typeface="+mj-ea"/>
                <a:cs typeface="+mj-cs"/>
              </a:rPr>
              <a:t>6. Notice how the residuals for each of the samples gradually reduces as more trees are trained on the previous residuals</a:t>
            </a:r>
            <a:endParaRPr lang="en-US" sz="1200" b="1" dirty="0">
              <a:latin typeface="+mj-lt"/>
              <a:ea typeface="+mj-ea"/>
              <a:cs typeface="+mj-cs"/>
            </a:endParaRPr>
          </a:p>
        </p:txBody>
      </p:sp>
    </p:spTree>
    <p:extLst>
      <p:ext uri="{BB962C8B-B14F-4D97-AF65-F5344CB8AC3E}">
        <p14:creationId xmlns:p14="http://schemas.microsoft.com/office/powerpoint/2010/main" val="4028671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F0003-1CC0-AD49-978C-F7387FB1E4D0}"/>
              </a:ext>
            </a:extLst>
          </p:cNvPr>
          <p:cNvSpPr>
            <a:spLocks noGrp="1"/>
          </p:cNvSpPr>
          <p:nvPr>
            <p:ph type="title"/>
          </p:nvPr>
        </p:nvSpPr>
        <p:spPr/>
        <p:txBody>
          <a:bodyPr/>
          <a:lstStyle/>
          <a:p>
            <a:r>
              <a:rPr lang="en-US" dirty="0"/>
              <a:t>Gradient Boosting (3)</a:t>
            </a:r>
          </a:p>
        </p:txBody>
      </p:sp>
      <p:sp>
        <p:nvSpPr>
          <p:cNvPr id="4" name="Footer Placeholder 3">
            <a:extLst>
              <a:ext uri="{FF2B5EF4-FFF2-40B4-BE49-F238E27FC236}">
                <a16:creationId xmlns:a16="http://schemas.microsoft.com/office/drawing/2014/main" id="{F24A79CE-0C65-7D40-99FC-0982EDA6EA94}"/>
              </a:ext>
            </a:extLst>
          </p:cNvPr>
          <p:cNvSpPr>
            <a:spLocks noGrp="1"/>
          </p:cNvSpPr>
          <p:nvPr>
            <p:ph type="ftr" sz="quarter" idx="3"/>
          </p:nvPr>
        </p:nvSpPr>
        <p:spPr/>
        <p:txBody>
          <a:bodyPr/>
          <a:lstStyle/>
          <a:p>
            <a:endParaRPr lang="en-US" dirty="0"/>
          </a:p>
        </p:txBody>
      </p:sp>
      <p:pic>
        <p:nvPicPr>
          <p:cNvPr id="11" name="Picture 10" descr="A screenshot of a cell phone&#10;&#10;Description automatically generated">
            <a:extLst>
              <a:ext uri="{FF2B5EF4-FFF2-40B4-BE49-F238E27FC236}">
                <a16:creationId xmlns:a16="http://schemas.microsoft.com/office/drawing/2014/main" id="{9232BA66-30D0-D24F-9248-27DB97602526}"/>
              </a:ext>
            </a:extLst>
          </p:cNvPr>
          <p:cNvPicPr>
            <a:picLocks noChangeAspect="1"/>
          </p:cNvPicPr>
          <p:nvPr/>
        </p:nvPicPr>
        <p:blipFill rotWithShape="1">
          <a:blip r:embed="rId2">
            <a:clrChange>
              <a:clrFrom>
                <a:srgbClr val="FFFFFF"/>
              </a:clrFrom>
              <a:clrTo>
                <a:srgbClr val="FFFFFF">
                  <a:alpha val="0"/>
                </a:srgbClr>
              </a:clrTo>
            </a:clrChange>
          </a:blip>
          <a:srcRect t="8672" b="5025"/>
          <a:stretch/>
        </p:blipFill>
        <p:spPr>
          <a:xfrm>
            <a:off x="6004844" y="1516227"/>
            <a:ext cx="5343120" cy="3661328"/>
          </a:xfrm>
          <a:prstGeom prst="rect">
            <a:avLst/>
          </a:prstGeom>
        </p:spPr>
      </p:pic>
      <p:pic>
        <p:nvPicPr>
          <p:cNvPr id="16" name="Picture 15">
            <a:extLst>
              <a:ext uri="{FF2B5EF4-FFF2-40B4-BE49-F238E27FC236}">
                <a16:creationId xmlns:a16="http://schemas.microsoft.com/office/drawing/2014/main" id="{237460B0-D8DB-644C-8799-1BC7E9B5316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8650" y="964104"/>
            <a:ext cx="4950811" cy="4950811"/>
          </a:xfrm>
          <a:prstGeom prst="rect">
            <a:avLst/>
          </a:prstGeom>
        </p:spPr>
      </p:pic>
    </p:spTree>
    <p:extLst>
      <p:ext uri="{BB962C8B-B14F-4D97-AF65-F5344CB8AC3E}">
        <p14:creationId xmlns:p14="http://schemas.microsoft.com/office/powerpoint/2010/main" val="349189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Stacking</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IN" dirty="0">
                <a:hlinkClick r:id="rId2"/>
              </a:rPr>
              <a:t>https://towardsdatascience.com/ensemble-methods-bagging-boosting-and-stacking-c9214a10a205</a:t>
            </a:r>
            <a:endParaRPr lang="en-US" dirty="0"/>
          </a:p>
        </p:txBody>
      </p:sp>
      <p:sp>
        <p:nvSpPr>
          <p:cNvPr id="7" name="Content Placeholder 6">
            <a:extLst>
              <a:ext uri="{FF2B5EF4-FFF2-40B4-BE49-F238E27FC236}">
                <a16:creationId xmlns:a16="http://schemas.microsoft.com/office/drawing/2014/main" id="{B68AC3FE-D491-B848-9048-8C40ECD2646C}"/>
              </a:ext>
            </a:extLst>
          </p:cNvPr>
          <p:cNvSpPr>
            <a:spLocks noGrp="1"/>
          </p:cNvSpPr>
          <p:nvPr>
            <p:ph idx="1"/>
          </p:nvPr>
        </p:nvSpPr>
        <p:spPr>
          <a:xfrm>
            <a:off x="367861" y="1061545"/>
            <a:ext cx="5023945" cy="5115418"/>
          </a:xfrm>
        </p:spPr>
        <p:txBody>
          <a:bodyPr>
            <a:normAutofit/>
          </a:bodyPr>
          <a:lstStyle/>
          <a:p>
            <a:pPr marL="0" indent="0" algn="just">
              <a:buNone/>
            </a:pPr>
            <a:r>
              <a:rPr lang="en-US" sz="1200" dirty="0">
                <a:latin typeface="+mj-lt"/>
              </a:rPr>
              <a:t>Considers heterogeneous weak learners, learns them in parallel and combines them by training a meta-model to output a prediction based on the different weak model predictions. Example (</a:t>
            </a:r>
            <a:r>
              <a:rPr lang="en-US" sz="1200" dirty="0" err="1">
                <a:latin typeface="+mj-lt"/>
              </a:rPr>
              <a:t>Stacknet</a:t>
            </a:r>
            <a:r>
              <a:rPr lang="en-US" sz="1200" dirty="0">
                <a:latin typeface="+mj-lt"/>
              </a:rPr>
              <a:t>).</a:t>
            </a:r>
          </a:p>
          <a:p>
            <a:pPr marL="0" indent="0" algn="just">
              <a:buNone/>
            </a:pPr>
            <a:endParaRPr lang="en-US" sz="1200" dirty="0">
              <a:latin typeface="+mj-lt"/>
            </a:endParaRPr>
          </a:p>
        </p:txBody>
      </p:sp>
      <p:pic>
        <p:nvPicPr>
          <p:cNvPr id="17" name="Picture 16" descr="A close up of a logo&#10;&#10;Description automatically generated">
            <a:extLst>
              <a:ext uri="{FF2B5EF4-FFF2-40B4-BE49-F238E27FC236}">
                <a16:creationId xmlns:a16="http://schemas.microsoft.com/office/drawing/2014/main" id="{CB98F69C-2610-104D-991F-9868325E6E23}"/>
              </a:ext>
            </a:extLst>
          </p:cNvPr>
          <p:cNvPicPr>
            <a:picLocks noChangeAspect="1"/>
          </p:cNvPicPr>
          <p:nvPr/>
        </p:nvPicPr>
        <p:blipFill>
          <a:blip r:embed="rId3"/>
          <a:stretch>
            <a:fillRect/>
          </a:stretch>
        </p:blipFill>
        <p:spPr>
          <a:xfrm>
            <a:off x="367861" y="2839208"/>
            <a:ext cx="4845270" cy="2737962"/>
          </a:xfrm>
          <a:prstGeom prst="rect">
            <a:avLst/>
          </a:prstGeom>
        </p:spPr>
      </p:pic>
      <p:grpSp>
        <p:nvGrpSpPr>
          <p:cNvPr id="14" name="Group 13">
            <a:extLst>
              <a:ext uri="{FF2B5EF4-FFF2-40B4-BE49-F238E27FC236}">
                <a16:creationId xmlns:a16="http://schemas.microsoft.com/office/drawing/2014/main" id="{8C7BC1C4-D494-CD4A-B0AD-39124961AFFC}"/>
              </a:ext>
            </a:extLst>
          </p:cNvPr>
          <p:cNvGrpSpPr/>
          <p:nvPr/>
        </p:nvGrpSpPr>
        <p:grpSpPr>
          <a:xfrm>
            <a:off x="6037456" y="436668"/>
            <a:ext cx="3896325" cy="6102244"/>
            <a:chOff x="7623013" y="619231"/>
            <a:chExt cx="3896325" cy="6102244"/>
          </a:xfrm>
        </p:grpSpPr>
        <p:pic>
          <p:nvPicPr>
            <p:cNvPr id="11" name="Picture 10" descr="A screenshot of a cell phone&#10;&#10;Description automatically generated">
              <a:extLst>
                <a:ext uri="{FF2B5EF4-FFF2-40B4-BE49-F238E27FC236}">
                  <a16:creationId xmlns:a16="http://schemas.microsoft.com/office/drawing/2014/main" id="{B66A33D7-893D-DC41-A082-3D0F84DAAB9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23013" y="619231"/>
              <a:ext cx="3896325" cy="313701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95D2F10-8AB1-7048-898A-EC4D9B6FE8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23013" y="3706456"/>
              <a:ext cx="2561894" cy="3015019"/>
            </a:xfrm>
            <a:prstGeom prst="rect">
              <a:avLst/>
            </a:prstGeom>
          </p:spPr>
        </p:pic>
      </p:grpSp>
    </p:spTree>
    <p:extLst>
      <p:ext uri="{BB962C8B-B14F-4D97-AF65-F5344CB8AC3E}">
        <p14:creationId xmlns:p14="http://schemas.microsoft.com/office/powerpoint/2010/main" val="1551104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Random Forest</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IN" dirty="0">
                <a:hlinkClick r:id="rId2"/>
              </a:rPr>
              <a:t>https://towardsdatascience.com/ensemble-methods-bagging-boosting-and-stacking-c9214a10a205</a:t>
            </a:r>
            <a:endParaRPr lang="en-US" dirty="0"/>
          </a:p>
        </p:txBody>
      </p:sp>
      <p:sp>
        <p:nvSpPr>
          <p:cNvPr id="5" name="Content Placeholder 4">
            <a:extLst>
              <a:ext uri="{FF2B5EF4-FFF2-40B4-BE49-F238E27FC236}">
                <a16:creationId xmlns:a16="http://schemas.microsoft.com/office/drawing/2014/main" id="{8290DE72-4B21-6049-BAFD-D80840853547}"/>
              </a:ext>
            </a:extLst>
          </p:cNvPr>
          <p:cNvSpPr>
            <a:spLocks noGrp="1"/>
          </p:cNvSpPr>
          <p:nvPr>
            <p:ph idx="1"/>
          </p:nvPr>
        </p:nvSpPr>
        <p:spPr/>
        <p:txBody>
          <a:bodyPr>
            <a:normAutofit/>
          </a:bodyPr>
          <a:lstStyle/>
          <a:p>
            <a:r>
              <a:rPr lang="en-IN" sz="1400" dirty="0">
                <a:latin typeface="+mj-lt"/>
              </a:rPr>
              <a:t>Learning trees are very popular base models for ensemble methods. Strong learners composed of multiple trees can be called “forests”. Trees that compose a forest can be chosen to be either shallow (few depths) or deep (lot of depths, if not fully grown). </a:t>
            </a:r>
            <a:r>
              <a:rPr lang="en-IN" sz="1400" b="1" dirty="0">
                <a:latin typeface="+mj-lt"/>
              </a:rPr>
              <a:t>Shallow trees have less variance but higher bias</a:t>
            </a:r>
            <a:r>
              <a:rPr lang="en-IN" sz="1400" dirty="0">
                <a:latin typeface="+mj-lt"/>
              </a:rPr>
              <a:t> and then will be better choice for sequential methods. </a:t>
            </a:r>
            <a:r>
              <a:rPr lang="en-IN" sz="1400" b="1" dirty="0">
                <a:latin typeface="+mj-lt"/>
              </a:rPr>
              <a:t>Deep trees, on the other side, have low bias but high variance</a:t>
            </a:r>
            <a:r>
              <a:rPr lang="en-IN" sz="1400" dirty="0">
                <a:latin typeface="+mj-lt"/>
              </a:rPr>
              <a:t> and, so, are relevant choices for bagging method that is mainly focused at reducing variance.</a:t>
            </a:r>
          </a:p>
          <a:p>
            <a:r>
              <a:rPr lang="en-IN" sz="1400" dirty="0">
                <a:latin typeface="+mj-lt"/>
              </a:rPr>
              <a:t>The </a:t>
            </a:r>
            <a:r>
              <a:rPr lang="en-IN" sz="1400" b="1" dirty="0">
                <a:latin typeface="+mj-lt"/>
              </a:rPr>
              <a:t>random forest</a:t>
            </a:r>
            <a:r>
              <a:rPr lang="en-IN" sz="1400" dirty="0">
                <a:latin typeface="+mj-lt"/>
              </a:rPr>
              <a:t> approach is a bagging method where </a:t>
            </a:r>
            <a:r>
              <a:rPr lang="en-IN" sz="1400" b="1" dirty="0">
                <a:latin typeface="+mj-lt"/>
              </a:rPr>
              <a:t>deep trees</a:t>
            </a:r>
            <a:r>
              <a:rPr lang="en-IN" sz="1400" dirty="0">
                <a:latin typeface="+mj-lt"/>
              </a:rPr>
              <a:t>, fitted on bootstrap samples, are combined to produce an output with lower variance. However, random forests also use another trick to make the multiple fitted trees a bit less correlated with each others: when growing each tree, instead of only sampling over the observations in the dataset to generate a bootstrap sample, we also </a:t>
            </a:r>
            <a:r>
              <a:rPr lang="en-IN" sz="1400" b="1" dirty="0">
                <a:latin typeface="+mj-lt"/>
              </a:rPr>
              <a:t>sample over features</a:t>
            </a:r>
            <a:r>
              <a:rPr lang="en-IN" sz="1400" dirty="0">
                <a:latin typeface="+mj-lt"/>
              </a:rPr>
              <a:t> and keep only a random subset of them to build the tree.</a:t>
            </a:r>
          </a:p>
        </p:txBody>
      </p:sp>
      <p:pic>
        <p:nvPicPr>
          <p:cNvPr id="8" name="Picture 7" descr="A picture containing dark, screen, sitting, monitor&#10;&#10;Description automatically generated">
            <a:extLst>
              <a:ext uri="{FF2B5EF4-FFF2-40B4-BE49-F238E27FC236}">
                <a16:creationId xmlns:a16="http://schemas.microsoft.com/office/drawing/2014/main" id="{1ADB53C4-6C31-B44D-9A8E-C98C429E723F}"/>
              </a:ext>
            </a:extLst>
          </p:cNvPr>
          <p:cNvPicPr>
            <a:picLocks noChangeAspect="1"/>
          </p:cNvPicPr>
          <p:nvPr/>
        </p:nvPicPr>
        <p:blipFill>
          <a:blip r:embed="rId3"/>
          <a:stretch>
            <a:fillRect/>
          </a:stretch>
        </p:blipFill>
        <p:spPr>
          <a:xfrm>
            <a:off x="2165350" y="2925105"/>
            <a:ext cx="8471119" cy="3567770"/>
          </a:xfrm>
          <a:prstGeom prst="rect">
            <a:avLst/>
          </a:prstGeom>
        </p:spPr>
      </p:pic>
    </p:spTree>
    <p:extLst>
      <p:ext uri="{BB962C8B-B14F-4D97-AF65-F5344CB8AC3E}">
        <p14:creationId xmlns:p14="http://schemas.microsoft.com/office/powerpoint/2010/main" val="236418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Comparison of Decision Boundaries for different classifiers</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US" dirty="0" err="1"/>
              <a:t>www.akshaysehgal.com</a:t>
            </a:r>
            <a:endParaRPr lang="en-US" dirty="0"/>
          </a:p>
        </p:txBody>
      </p:sp>
      <p:pic>
        <p:nvPicPr>
          <p:cNvPr id="10" name="Picture 9" descr="A picture containing food&#10;&#10;Description automatically generated">
            <a:extLst>
              <a:ext uri="{FF2B5EF4-FFF2-40B4-BE49-F238E27FC236}">
                <a16:creationId xmlns:a16="http://schemas.microsoft.com/office/drawing/2014/main" id="{84080B41-2F8E-2C4A-8B97-F06D54B9219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2063" y="1474354"/>
            <a:ext cx="11727873" cy="3909291"/>
          </a:xfrm>
          <a:prstGeom prst="rect">
            <a:avLst/>
          </a:prstGeom>
        </p:spPr>
      </p:pic>
      <p:sp>
        <p:nvSpPr>
          <p:cNvPr id="13" name="Right Arrow 12">
            <a:extLst>
              <a:ext uri="{FF2B5EF4-FFF2-40B4-BE49-F238E27FC236}">
                <a16:creationId xmlns:a16="http://schemas.microsoft.com/office/drawing/2014/main" id="{F49AE380-F02C-7E43-95A9-479FA8D2A1F0}"/>
              </a:ext>
            </a:extLst>
          </p:cNvPr>
          <p:cNvSpPr/>
          <p:nvPr/>
        </p:nvSpPr>
        <p:spPr>
          <a:xfrm rot="16200000">
            <a:off x="10099349" y="5451164"/>
            <a:ext cx="523876" cy="388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27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7548-4E3E-2344-9A20-B1770B19A3AB}"/>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186045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E22489-AD9E-5247-BB4E-610CCC4260A7}"/>
              </a:ext>
            </a:extLst>
          </p:cNvPr>
          <p:cNvSpPr>
            <a:spLocks noGrp="1"/>
          </p:cNvSpPr>
          <p:nvPr>
            <p:ph idx="1"/>
          </p:nvPr>
        </p:nvSpPr>
        <p:spPr>
          <a:xfrm>
            <a:off x="367862" y="1334814"/>
            <a:ext cx="6547945" cy="4842149"/>
          </a:xfrm>
        </p:spPr>
        <p:txBody>
          <a:bodyPr>
            <a:normAutofit/>
          </a:bodyPr>
          <a:lstStyle/>
          <a:p>
            <a:pPr marL="0" indent="0" algn="just">
              <a:buNone/>
            </a:pPr>
            <a:r>
              <a:rPr lang="en-IN" sz="1200" dirty="0"/>
              <a:t>Entropy deals with the number of </a:t>
            </a:r>
            <a:r>
              <a:rPr lang="en-IN" sz="1200" i="1" dirty="0"/>
              <a:t>microstates</a:t>
            </a:r>
            <a:r>
              <a:rPr lang="en-IN" sz="1200" dirty="0"/>
              <a:t> that are consistent with a given </a:t>
            </a:r>
            <a:r>
              <a:rPr lang="en-IN" sz="1200" i="1" dirty="0" err="1"/>
              <a:t>macrostate</a:t>
            </a:r>
            <a:r>
              <a:rPr lang="en-IN" sz="1200" dirty="0"/>
              <a:t>. Entropy talks about how many such states can a system exist in.</a:t>
            </a:r>
          </a:p>
          <a:p>
            <a:pPr marL="0" indent="0" algn="just">
              <a:buNone/>
            </a:pPr>
            <a:r>
              <a:rPr lang="en-US" sz="1200" dirty="0"/>
              <a:t>Say we have two containers of gas, and we know the macroscopic properties of both. There are N1 possible "</a:t>
            </a:r>
            <a:r>
              <a:rPr lang="en-US" sz="1200" i="1" dirty="0"/>
              <a:t>microstates</a:t>
            </a:r>
            <a:r>
              <a:rPr lang="en-US" sz="1200" dirty="0"/>
              <a:t>" for the first container, and N2 for the second.</a:t>
            </a:r>
          </a:p>
          <a:p>
            <a:pPr marL="0" indent="0" algn="just">
              <a:buNone/>
            </a:pPr>
            <a:endParaRPr lang="en-US" sz="1200" dirty="0"/>
          </a:p>
          <a:p>
            <a:pPr marL="0" indent="0" algn="just">
              <a:buNone/>
            </a:pPr>
            <a:r>
              <a:rPr lang="en-US" sz="1200" dirty="0"/>
              <a:t>As more systems are added together, the macro properties can simply be added (volume, mass, energy etc.) but the </a:t>
            </a:r>
            <a:r>
              <a:rPr lang="en-US" sz="1200" i="1" dirty="0"/>
              <a:t>microstates</a:t>
            </a:r>
            <a:r>
              <a:rPr lang="en-US" sz="1200" dirty="0"/>
              <a:t> needs to be multiplied. So, a weighted sum of the log of </a:t>
            </a:r>
            <a:r>
              <a:rPr lang="en-US" sz="1200" i="1" dirty="0"/>
              <a:t>microstates</a:t>
            </a:r>
            <a:r>
              <a:rPr lang="en-US" sz="1200" dirty="0"/>
              <a:t> lets us work with them more easily.</a:t>
            </a:r>
          </a:p>
          <a:p>
            <a:pPr marL="0" indent="0" algn="just">
              <a:buNone/>
            </a:pPr>
            <a:endParaRPr lang="en-US" sz="1200" dirty="0"/>
          </a:p>
          <a:p>
            <a:pPr marL="0" indent="0" algn="just">
              <a:buNone/>
            </a:pPr>
            <a:endParaRPr lang="en-US" sz="1200" dirty="0"/>
          </a:p>
          <a:p>
            <a:pPr marL="0" indent="0" algn="just">
              <a:buNone/>
            </a:pPr>
            <a:r>
              <a:rPr lang="en-US" sz="1200" dirty="0"/>
              <a:t>The higher the number of possible </a:t>
            </a:r>
            <a:r>
              <a:rPr lang="en-US" sz="1200" i="1" dirty="0"/>
              <a:t>microstates</a:t>
            </a:r>
            <a:r>
              <a:rPr lang="en-US" sz="1200" dirty="0"/>
              <a:t> in a given set, the larger is its degree of disorder or </a:t>
            </a:r>
            <a:r>
              <a:rPr lang="en-US" sz="1200" b="1" u="sng" dirty="0"/>
              <a:t>Impurity</a:t>
            </a:r>
            <a:r>
              <a:rPr lang="en-US" sz="1200" b="1" dirty="0"/>
              <a:t>.</a:t>
            </a:r>
          </a:p>
        </p:txBody>
      </p:sp>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Concept of Entropy</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US" dirty="0" err="1"/>
              <a:t>www.akshaysehgal.com</a:t>
            </a:r>
            <a:endParaRPr lang="en-US" dirty="0"/>
          </a:p>
        </p:txBody>
      </p:sp>
      <p:pic>
        <p:nvPicPr>
          <p:cNvPr id="6" name="Picture 5" descr="A close up of a sign&#10;&#10;Description automatically generated">
            <a:extLst>
              <a:ext uri="{FF2B5EF4-FFF2-40B4-BE49-F238E27FC236}">
                <a16:creationId xmlns:a16="http://schemas.microsoft.com/office/drawing/2014/main" id="{38F85F22-17A4-094E-BAD7-6FB34308FE0D}"/>
              </a:ext>
            </a:extLst>
          </p:cNvPr>
          <p:cNvPicPr>
            <a:picLocks noChangeAspect="1"/>
          </p:cNvPicPr>
          <p:nvPr/>
        </p:nvPicPr>
        <p:blipFill>
          <a:blip r:embed="rId2"/>
          <a:stretch>
            <a:fillRect/>
          </a:stretch>
        </p:blipFill>
        <p:spPr>
          <a:xfrm>
            <a:off x="7372224" y="1616770"/>
            <a:ext cx="4236341" cy="1555531"/>
          </a:xfrm>
          <a:prstGeom prst="rect">
            <a:avLst/>
          </a:prstGeom>
        </p:spPr>
      </p:pic>
      <p:pic>
        <p:nvPicPr>
          <p:cNvPr id="8" name="Picture 7" descr="A close up of a sign&#10;&#10;Description automatically generated">
            <a:extLst>
              <a:ext uri="{FF2B5EF4-FFF2-40B4-BE49-F238E27FC236}">
                <a16:creationId xmlns:a16="http://schemas.microsoft.com/office/drawing/2014/main" id="{2A99E1A8-AF1C-AA4F-A4B4-C652AA7D4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67476" y="2231589"/>
            <a:ext cx="1348716" cy="31290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D9A801C-62AC-D248-A998-31E89CC337C4}"/>
              </a:ext>
            </a:extLst>
          </p:cNvPr>
          <p:cNvPicPr>
            <a:picLocks noChangeAspect="1"/>
          </p:cNvPicPr>
          <p:nvPr/>
        </p:nvPicPr>
        <p:blipFill rotWithShape="1">
          <a:blip r:embed="rId4">
            <a:clrChange>
              <a:clrFrom>
                <a:srgbClr val="F7F7F7"/>
              </a:clrFrom>
              <a:clrTo>
                <a:srgbClr val="F7F7F7">
                  <a:alpha val="0"/>
                </a:srgbClr>
              </a:clrTo>
            </a:clrChange>
          </a:blip>
          <a:srcRect l="723" t="1" r="1" b="1726"/>
          <a:stretch/>
        </p:blipFill>
        <p:spPr>
          <a:xfrm>
            <a:off x="7665284" y="4344930"/>
            <a:ext cx="4127322" cy="1408295"/>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C835613D-906B-C84F-8FEA-BE2A03C37A9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23159" y="3139507"/>
            <a:ext cx="1589909" cy="55646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175CE0EC-9C96-EF4C-A9B5-5F4E596204F5}"/>
              </a:ext>
            </a:extLst>
          </p:cNvPr>
          <p:cNvPicPr>
            <a:picLocks noChangeAspect="1"/>
          </p:cNvPicPr>
          <p:nvPr/>
        </p:nvPicPr>
        <p:blipFill rotWithShape="1">
          <a:blip r:embed="rId6">
            <a:clrChange>
              <a:clrFrom>
                <a:srgbClr val="FFFFFF"/>
              </a:clrFrom>
              <a:clrTo>
                <a:srgbClr val="FFFFFF">
                  <a:alpha val="0"/>
                </a:srgbClr>
              </a:clrTo>
            </a:clrChange>
            <a:grayscl/>
          </a:blip>
          <a:srcRect t="1569"/>
          <a:stretch/>
        </p:blipFill>
        <p:spPr>
          <a:xfrm>
            <a:off x="1824801" y="4426241"/>
            <a:ext cx="1314946" cy="1098592"/>
          </a:xfrm>
          <a:prstGeom prst="rect">
            <a:avLst/>
          </a:prstGeom>
        </p:spPr>
      </p:pic>
      <p:pic>
        <p:nvPicPr>
          <p:cNvPr id="18" name="Picture 17" descr="A picture containing clock&#10;&#10;Description automatically generated">
            <a:extLst>
              <a:ext uri="{FF2B5EF4-FFF2-40B4-BE49-F238E27FC236}">
                <a16:creationId xmlns:a16="http://schemas.microsoft.com/office/drawing/2014/main" id="{CA287737-DCD2-6E40-924D-0B1D42F9E47E}"/>
              </a:ext>
            </a:extLst>
          </p:cNvPr>
          <p:cNvPicPr>
            <a:picLocks noChangeAspect="1"/>
          </p:cNvPicPr>
          <p:nvPr/>
        </p:nvPicPr>
        <p:blipFill rotWithShape="1">
          <a:blip r:embed="rId7">
            <a:clrChange>
              <a:clrFrom>
                <a:srgbClr val="FFFFFF"/>
              </a:clrFrom>
              <a:clrTo>
                <a:srgbClr val="FFFFFF">
                  <a:alpha val="0"/>
                </a:srgbClr>
              </a:clrTo>
            </a:clrChange>
            <a:grayscl/>
          </a:blip>
          <a:srcRect t="2123"/>
          <a:stretch/>
        </p:blipFill>
        <p:spPr>
          <a:xfrm>
            <a:off x="4163792" y="4393871"/>
            <a:ext cx="1320084" cy="1098592"/>
          </a:xfrm>
          <a:prstGeom prst="rect">
            <a:avLst/>
          </a:prstGeom>
        </p:spPr>
      </p:pic>
      <p:sp>
        <p:nvSpPr>
          <p:cNvPr id="19" name="Rectangle 18">
            <a:extLst>
              <a:ext uri="{FF2B5EF4-FFF2-40B4-BE49-F238E27FC236}">
                <a16:creationId xmlns:a16="http://schemas.microsoft.com/office/drawing/2014/main" id="{B6A451D7-B1C7-E045-BE08-9E82F51AF58B}"/>
              </a:ext>
            </a:extLst>
          </p:cNvPr>
          <p:cNvSpPr/>
          <p:nvPr/>
        </p:nvSpPr>
        <p:spPr>
          <a:xfrm>
            <a:off x="1814367" y="5449398"/>
            <a:ext cx="1301157" cy="286232"/>
          </a:xfrm>
          <a:prstGeom prst="rect">
            <a:avLst/>
          </a:prstGeom>
        </p:spPr>
        <p:txBody>
          <a:bodyPr vert="horz" lIns="91440" tIns="45720" rIns="91440" bIns="45720" rtlCol="0">
            <a:normAutofit/>
          </a:bodyPr>
          <a:lstStyle/>
          <a:p>
            <a:pPr algn="ctr">
              <a:lnSpc>
                <a:spcPct val="90000"/>
              </a:lnSpc>
              <a:spcBef>
                <a:spcPts val="1000"/>
              </a:spcBef>
            </a:pPr>
            <a:r>
              <a:rPr lang="en-IN" sz="1400" dirty="0">
                <a:latin typeface="Calibri Light" panose="020F0302020204030204" pitchFamily="34" charset="0"/>
                <a:cs typeface="Calibri Light" panose="020F0302020204030204" pitchFamily="34" charset="0"/>
              </a:rPr>
              <a:t>S = - 1 log</a:t>
            </a:r>
            <a:r>
              <a:rPr lang="en-IN" sz="1400" baseline="-25000" dirty="0">
                <a:latin typeface="Calibri Light" panose="020F0302020204030204" pitchFamily="34" charset="0"/>
                <a:cs typeface="Calibri Light" panose="020F0302020204030204" pitchFamily="34" charset="0"/>
              </a:rPr>
              <a:t>2</a:t>
            </a:r>
            <a:r>
              <a:rPr lang="en-IN" sz="1400" dirty="0">
                <a:latin typeface="Calibri Light" panose="020F0302020204030204" pitchFamily="34" charset="0"/>
                <a:cs typeface="Calibri Light" panose="020F0302020204030204" pitchFamily="34" charset="0"/>
              </a:rPr>
              <a:t>1 = 0</a:t>
            </a:r>
            <a:endParaRPr lang="en-US" sz="1400" dirty="0">
              <a:latin typeface="Calibri Light" panose="020F030202020403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9F18D2C4-1BC8-9448-8538-51C60BD98342}"/>
              </a:ext>
            </a:extLst>
          </p:cNvPr>
          <p:cNvSpPr/>
          <p:nvPr/>
        </p:nvSpPr>
        <p:spPr>
          <a:xfrm>
            <a:off x="3596164" y="5455903"/>
            <a:ext cx="2444654" cy="322792"/>
          </a:xfrm>
          <a:prstGeom prst="rect">
            <a:avLst/>
          </a:prstGeom>
        </p:spPr>
        <p:txBody>
          <a:bodyPr vert="horz" lIns="91440" tIns="45720" rIns="91440" bIns="45720" rtlCol="0">
            <a:normAutofit/>
          </a:bodyPr>
          <a:lstStyle/>
          <a:p>
            <a:pPr algn="ctr">
              <a:lnSpc>
                <a:spcPct val="90000"/>
              </a:lnSpc>
              <a:spcBef>
                <a:spcPts val="1000"/>
              </a:spcBef>
            </a:pPr>
            <a:r>
              <a:rPr lang="en-IN" sz="1400" dirty="0">
                <a:latin typeface="Calibri Light" panose="020F0302020204030204" pitchFamily="34" charset="0"/>
                <a:cs typeface="Calibri Light" panose="020F0302020204030204" pitchFamily="34" charset="0"/>
              </a:rPr>
              <a:t>S = - 0.5 log</a:t>
            </a:r>
            <a:r>
              <a:rPr lang="en-IN" sz="1400" baseline="-25000" dirty="0">
                <a:latin typeface="Calibri Light" panose="020F0302020204030204" pitchFamily="34" charset="0"/>
                <a:cs typeface="Calibri Light" panose="020F0302020204030204" pitchFamily="34" charset="0"/>
              </a:rPr>
              <a:t>2</a:t>
            </a:r>
            <a:r>
              <a:rPr lang="en-IN" sz="1400" dirty="0">
                <a:latin typeface="Calibri Light" panose="020F0302020204030204" pitchFamily="34" charset="0"/>
                <a:cs typeface="Calibri Light" panose="020F0302020204030204" pitchFamily="34" charset="0"/>
              </a:rPr>
              <a:t>0.5 - 0.5 log</a:t>
            </a:r>
            <a:r>
              <a:rPr lang="en-IN" sz="1400" baseline="-25000" dirty="0">
                <a:latin typeface="Calibri Light" panose="020F0302020204030204" pitchFamily="34" charset="0"/>
                <a:cs typeface="Calibri Light" panose="020F0302020204030204" pitchFamily="34" charset="0"/>
              </a:rPr>
              <a:t>2</a:t>
            </a:r>
            <a:r>
              <a:rPr lang="en-IN" sz="1400" dirty="0">
                <a:latin typeface="Calibri Light" panose="020F0302020204030204" pitchFamily="34" charset="0"/>
                <a:cs typeface="Calibri Light" panose="020F0302020204030204" pitchFamily="34" charset="0"/>
              </a:rPr>
              <a:t>0.5 =1</a:t>
            </a:r>
            <a:endParaRPr lang="en-US" sz="1400" dirty="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D86A582C-6FD7-754F-BA65-B0640474E139}"/>
              </a:ext>
            </a:extLst>
          </p:cNvPr>
          <p:cNvSpPr/>
          <p:nvPr/>
        </p:nvSpPr>
        <p:spPr>
          <a:xfrm>
            <a:off x="3904106" y="4143199"/>
            <a:ext cx="1828770" cy="286232"/>
          </a:xfrm>
          <a:prstGeom prst="rect">
            <a:avLst/>
          </a:prstGeom>
        </p:spPr>
        <p:txBody>
          <a:bodyPr vert="horz" lIns="91440" tIns="45720" rIns="91440" bIns="45720" rtlCol="0">
            <a:normAutofit/>
          </a:bodyPr>
          <a:lstStyle/>
          <a:p>
            <a:pPr algn="ctr">
              <a:lnSpc>
                <a:spcPct val="90000"/>
              </a:lnSpc>
              <a:spcBef>
                <a:spcPts val="1000"/>
              </a:spcBef>
            </a:pPr>
            <a:r>
              <a:rPr lang="en-US" sz="1400" i="1" dirty="0">
                <a:latin typeface="Calibri Light" panose="020F0302020204030204" pitchFamily="34" charset="0"/>
                <a:cs typeface="Calibri Light" panose="020F0302020204030204" pitchFamily="34" charset="0"/>
              </a:rPr>
              <a:t>Maximum Impurity</a:t>
            </a:r>
          </a:p>
        </p:txBody>
      </p:sp>
      <p:sp>
        <p:nvSpPr>
          <p:cNvPr id="23" name="Rectangle 22">
            <a:extLst>
              <a:ext uri="{FF2B5EF4-FFF2-40B4-BE49-F238E27FC236}">
                <a16:creationId xmlns:a16="http://schemas.microsoft.com/office/drawing/2014/main" id="{77238329-86DE-C644-A19C-FE3A9FA69C41}"/>
              </a:ext>
            </a:extLst>
          </p:cNvPr>
          <p:cNvSpPr/>
          <p:nvPr/>
        </p:nvSpPr>
        <p:spPr>
          <a:xfrm>
            <a:off x="1550560" y="4140009"/>
            <a:ext cx="1828770" cy="286232"/>
          </a:xfrm>
          <a:prstGeom prst="rect">
            <a:avLst/>
          </a:prstGeom>
        </p:spPr>
        <p:txBody>
          <a:bodyPr vert="horz" lIns="91440" tIns="45720" rIns="91440" bIns="45720" rtlCol="0">
            <a:normAutofit/>
          </a:bodyPr>
          <a:lstStyle/>
          <a:p>
            <a:pPr algn="ctr">
              <a:lnSpc>
                <a:spcPct val="90000"/>
              </a:lnSpc>
              <a:spcBef>
                <a:spcPts val="1000"/>
              </a:spcBef>
            </a:pPr>
            <a:r>
              <a:rPr lang="en-US" sz="1400" i="1" dirty="0">
                <a:latin typeface="Calibri Light" panose="020F0302020204030204" pitchFamily="34" charset="0"/>
                <a:cs typeface="Calibri Light" panose="020F0302020204030204" pitchFamily="34" charset="0"/>
              </a:rPr>
              <a:t>Minimum Impurity</a:t>
            </a:r>
          </a:p>
        </p:txBody>
      </p:sp>
    </p:spTree>
    <p:extLst>
      <p:ext uri="{BB962C8B-B14F-4D97-AF65-F5344CB8AC3E}">
        <p14:creationId xmlns:p14="http://schemas.microsoft.com/office/powerpoint/2010/main" val="261015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E22489-AD9E-5247-BB4E-610CCC4260A7}"/>
              </a:ext>
            </a:extLst>
          </p:cNvPr>
          <p:cNvSpPr>
            <a:spLocks noGrp="1"/>
          </p:cNvSpPr>
          <p:nvPr>
            <p:ph idx="1"/>
          </p:nvPr>
        </p:nvSpPr>
        <p:spPr>
          <a:xfrm>
            <a:off x="367862" y="1334814"/>
            <a:ext cx="6533681" cy="4842149"/>
          </a:xfrm>
        </p:spPr>
        <p:txBody>
          <a:bodyPr>
            <a:normAutofit/>
          </a:bodyPr>
          <a:lstStyle/>
          <a:p>
            <a:pPr marL="0" indent="0" algn="just">
              <a:buNone/>
            </a:pPr>
            <a:r>
              <a:rPr lang="en-IN" sz="1200" dirty="0"/>
              <a:t>Decision trees are an algorithm that keeps splitting the data based on "Questions" such that asking a certain number of questions on the data results in near perfect prediction of which class it belongs to. The questions are of the form Sex==Male?, Weight&gt;=55?, Petal Length&lt;=2.45, etc. </a:t>
            </a:r>
            <a:r>
              <a:rPr lang="en-IN" sz="1200" b="1" dirty="0"/>
              <a:t>The objective of a decision tree is to find the right set of questions to ask.</a:t>
            </a:r>
          </a:p>
          <a:p>
            <a:pPr marL="0" indent="0" algn="just">
              <a:buNone/>
            </a:pPr>
            <a:r>
              <a:rPr lang="en-IN" sz="1200" dirty="0"/>
              <a:t>There are various types of decision tree models, most popular of which is CART (classification and regression trees, others being ID3, C4.5, C5.0). In CART, you have the following steps -</a:t>
            </a:r>
          </a:p>
          <a:p>
            <a:pPr marL="342900" indent="-342900" algn="just">
              <a:buFont typeface="+mj-lt"/>
              <a:buAutoNum type="arabicPeriod"/>
            </a:pPr>
            <a:r>
              <a:rPr lang="en-IN" sz="1200" dirty="0"/>
              <a:t>Start with a root node with complete data</a:t>
            </a:r>
          </a:p>
          <a:p>
            <a:pPr marL="342900" indent="-342900" algn="just">
              <a:buFont typeface="+mj-lt"/>
              <a:buAutoNum type="arabicPeriod"/>
            </a:pPr>
            <a:r>
              <a:rPr lang="en-IN" sz="1200" dirty="0"/>
              <a:t>Make a list of questions based on the distinct values in the dataset</a:t>
            </a:r>
          </a:p>
          <a:p>
            <a:pPr marL="342900" indent="-342900" algn="just">
              <a:buFont typeface="+mj-lt"/>
              <a:buAutoNum type="arabicPeriod"/>
            </a:pPr>
            <a:r>
              <a:rPr lang="en-IN" sz="1200" dirty="0"/>
              <a:t>Split the data into child nodes based on the question and calculate the "Impurity" of each node</a:t>
            </a:r>
          </a:p>
          <a:p>
            <a:pPr marL="342900" indent="-342900" algn="just">
              <a:buFont typeface="+mj-lt"/>
              <a:buAutoNum type="arabicPeriod"/>
            </a:pPr>
            <a:r>
              <a:rPr lang="en-IN" sz="1200" dirty="0"/>
              <a:t>Calculate how good the question was by calculating the "Information Gain" from the split</a:t>
            </a:r>
          </a:p>
          <a:p>
            <a:pPr marL="342900" indent="-342900" algn="just">
              <a:buFont typeface="+mj-lt"/>
              <a:buAutoNum type="arabicPeriod"/>
            </a:pPr>
            <a:r>
              <a:rPr lang="en-IN" sz="1200" dirty="0"/>
              <a:t>Repeat recursively till the you cant find better splits</a:t>
            </a:r>
          </a:p>
        </p:txBody>
      </p:sp>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Decision Trees</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US" dirty="0" err="1"/>
              <a:t>www.akshaysehgal.com</a:t>
            </a:r>
            <a:endParaRPr lang="en-US" dirty="0"/>
          </a:p>
        </p:txBody>
      </p:sp>
      <p:sp>
        <p:nvSpPr>
          <p:cNvPr id="5" name="Rectangle 4">
            <a:extLst>
              <a:ext uri="{FF2B5EF4-FFF2-40B4-BE49-F238E27FC236}">
                <a16:creationId xmlns:a16="http://schemas.microsoft.com/office/drawing/2014/main" id="{F227C11E-01CB-7443-B443-B5B60C08D00D}"/>
              </a:ext>
            </a:extLst>
          </p:cNvPr>
          <p:cNvSpPr/>
          <p:nvPr/>
        </p:nvSpPr>
        <p:spPr>
          <a:xfrm>
            <a:off x="367861" y="4539133"/>
            <a:ext cx="2394857" cy="1308050"/>
          </a:xfrm>
          <a:prstGeom prst="rect">
            <a:avLst/>
          </a:prstGeom>
        </p:spPr>
        <p:txBody>
          <a:bodyPr wrap="square">
            <a:spAutoFit/>
          </a:bodyPr>
          <a:lstStyle/>
          <a:p>
            <a:pPr lvl="0" algn="just">
              <a:lnSpc>
                <a:spcPct val="90000"/>
              </a:lnSpc>
              <a:spcBef>
                <a:spcPts val="1000"/>
              </a:spcBef>
            </a:pPr>
            <a:r>
              <a:rPr lang="en-IN" sz="1200" b="1" dirty="0">
                <a:solidFill>
                  <a:prstClr val="black"/>
                </a:solidFill>
                <a:latin typeface="Calibri Light" panose="020F0302020204030204" pitchFamily="34" charset="0"/>
                <a:cs typeface="Calibri Light" panose="020F0302020204030204" pitchFamily="34" charset="0"/>
              </a:rPr>
              <a:t>Types of Impurity </a:t>
            </a:r>
            <a:r>
              <a:rPr lang="en-IN" sz="1200" dirty="0">
                <a:solidFill>
                  <a:prstClr val="black"/>
                </a:solidFill>
                <a:latin typeface="Calibri Light" panose="020F0302020204030204" pitchFamily="34" charset="0"/>
                <a:cs typeface="Calibri Light" panose="020F0302020204030204" pitchFamily="34" charset="0"/>
              </a:rPr>
              <a:t>measures to check purity of the nodes.</a:t>
            </a:r>
          </a:p>
          <a:p>
            <a:pPr marL="228600" lvl="0" indent="-228600" algn="just">
              <a:lnSpc>
                <a:spcPct val="90000"/>
              </a:lnSpc>
              <a:spcBef>
                <a:spcPts val="1000"/>
              </a:spcBef>
              <a:buFont typeface="Courier New" panose="02070309020205020404" pitchFamily="49" charset="0"/>
              <a:buChar char="o"/>
            </a:pPr>
            <a:r>
              <a:rPr lang="en-IN" sz="1200" dirty="0">
                <a:solidFill>
                  <a:prstClr val="black"/>
                </a:solidFill>
                <a:latin typeface="Calibri Light" panose="020F0302020204030204" pitchFamily="34" charset="0"/>
                <a:cs typeface="Calibri Light" panose="020F0302020204030204" pitchFamily="34" charset="0"/>
              </a:rPr>
              <a:t>𝐸𝑛𝑡𝑟𝑜𝑝𝑦 = − ∑ 𝑝</a:t>
            </a:r>
            <a:r>
              <a:rPr lang="en-IN" sz="1200" baseline="-25000" dirty="0">
                <a:solidFill>
                  <a:prstClr val="black"/>
                </a:solidFill>
                <a:latin typeface="Calibri Light" panose="020F0302020204030204" pitchFamily="34" charset="0"/>
                <a:cs typeface="Calibri Light" panose="020F0302020204030204" pitchFamily="34" charset="0"/>
              </a:rPr>
              <a:t>𝑗 </a:t>
            </a:r>
            <a:r>
              <a:rPr lang="en-IN" sz="1200" dirty="0">
                <a:solidFill>
                  <a:prstClr val="black"/>
                </a:solidFill>
                <a:latin typeface="Calibri Light" panose="020F0302020204030204" pitchFamily="34" charset="0"/>
                <a:cs typeface="Calibri Light" panose="020F0302020204030204" pitchFamily="34" charset="0"/>
              </a:rPr>
              <a:t>∗ 𝑙𝑜𝑔</a:t>
            </a:r>
            <a:r>
              <a:rPr lang="en-IN" sz="1200" baseline="-25000" dirty="0">
                <a:solidFill>
                  <a:prstClr val="black"/>
                </a:solidFill>
                <a:latin typeface="Calibri Light" panose="020F0302020204030204" pitchFamily="34" charset="0"/>
                <a:cs typeface="Calibri Light" panose="020F0302020204030204" pitchFamily="34" charset="0"/>
              </a:rPr>
              <a:t>2</a:t>
            </a:r>
            <a:r>
              <a:rPr lang="en-IN" sz="1200" dirty="0">
                <a:solidFill>
                  <a:prstClr val="black"/>
                </a:solidFill>
                <a:latin typeface="Calibri Light" panose="020F0302020204030204" pitchFamily="34" charset="0"/>
                <a:cs typeface="Calibri Light" panose="020F0302020204030204" pitchFamily="34" charset="0"/>
              </a:rPr>
              <a:t>𝑝</a:t>
            </a:r>
            <a:r>
              <a:rPr lang="en-IN" sz="1200" baseline="-25000" dirty="0">
                <a:solidFill>
                  <a:prstClr val="black"/>
                </a:solidFill>
                <a:latin typeface="Calibri Light" panose="020F0302020204030204" pitchFamily="34" charset="0"/>
                <a:cs typeface="Calibri Light" panose="020F0302020204030204" pitchFamily="34" charset="0"/>
              </a:rPr>
              <a:t>𝑗</a:t>
            </a:r>
          </a:p>
          <a:p>
            <a:pPr marL="228600" lvl="0" indent="-228600" algn="just">
              <a:lnSpc>
                <a:spcPct val="90000"/>
              </a:lnSpc>
              <a:spcBef>
                <a:spcPts val="1000"/>
              </a:spcBef>
              <a:buFont typeface="Courier New" panose="02070309020205020404" pitchFamily="49" charset="0"/>
              <a:buChar char="o"/>
            </a:pPr>
            <a:r>
              <a:rPr lang="en-IN" sz="1200" dirty="0">
                <a:solidFill>
                  <a:prstClr val="black"/>
                </a:solidFill>
                <a:latin typeface="Calibri Light" panose="020F0302020204030204" pitchFamily="34" charset="0"/>
                <a:cs typeface="Calibri Light" panose="020F0302020204030204" pitchFamily="34" charset="0"/>
              </a:rPr>
              <a:t>𝐺𝑖𝑛𝑖 = 1 − ∑𝑝</a:t>
            </a:r>
            <a:r>
              <a:rPr lang="en-IN" sz="1200" baseline="30000" dirty="0">
                <a:solidFill>
                  <a:prstClr val="black"/>
                </a:solidFill>
                <a:latin typeface="Calibri Light" panose="020F0302020204030204" pitchFamily="34" charset="0"/>
                <a:cs typeface="Calibri Light" panose="020F0302020204030204" pitchFamily="34" charset="0"/>
              </a:rPr>
              <a:t>2</a:t>
            </a:r>
            <a:r>
              <a:rPr lang="en-IN" sz="1200" baseline="-25000" dirty="0">
                <a:solidFill>
                  <a:prstClr val="black"/>
                </a:solidFill>
                <a:latin typeface="Calibri Light" panose="020F0302020204030204" pitchFamily="34" charset="0"/>
                <a:cs typeface="Calibri Light" panose="020F0302020204030204" pitchFamily="34" charset="0"/>
              </a:rPr>
              <a:t>𝑗</a:t>
            </a:r>
          </a:p>
          <a:p>
            <a:pPr marL="228600" lvl="0" indent="-228600" algn="just">
              <a:lnSpc>
                <a:spcPct val="90000"/>
              </a:lnSpc>
              <a:spcBef>
                <a:spcPts val="1000"/>
              </a:spcBef>
              <a:buFont typeface="Courier New" panose="02070309020205020404" pitchFamily="49" charset="0"/>
              <a:buChar char="o"/>
            </a:pPr>
            <a:r>
              <a:rPr lang="en-IN" sz="1200" dirty="0">
                <a:solidFill>
                  <a:prstClr val="black"/>
                </a:solidFill>
                <a:latin typeface="Calibri Light" panose="020F0302020204030204" pitchFamily="34" charset="0"/>
                <a:cs typeface="Calibri Light" panose="020F0302020204030204" pitchFamily="34" charset="0"/>
              </a:rPr>
              <a:t>𝐶𝐸 = 1 − 𝑚𝑎𝑥(𝑝</a:t>
            </a:r>
            <a:r>
              <a:rPr lang="en-IN" sz="1200" baseline="-25000" dirty="0">
                <a:solidFill>
                  <a:prstClr val="black"/>
                </a:solidFill>
                <a:latin typeface="Calibri Light" panose="020F0302020204030204" pitchFamily="34" charset="0"/>
                <a:cs typeface="Calibri Light" panose="020F0302020204030204" pitchFamily="34" charset="0"/>
              </a:rPr>
              <a:t>𝑗</a:t>
            </a:r>
            <a:r>
              <a:rPr lang="en-IN" sz="1200" dirty="0">
                <a:solidFill>
                  <a:prstClr val="black"/>
                </a:solidFill>
                <a:latin typeface="Calibri Light" panose="020F0302020204030204" pitchFamily="34" charset="0"/>
                <a:cs typeface="Calibri Light" panose="020F0302020204030204" pitchFamily="34" charset="0"/>
              </a:rPr>
              <a:t>) </a:t>
            </a:r>
          </a:p>
        </p:txBody>
      </p:sp>
      <p:sp>
        <p:nvSpPr>
          <p:cNvPr id="17" name="Rectangle 16">
            <a:extLst>
              <a:ext uri="{FF2B5EF4-FFF2-40B4-BE49-F238E27FC236}">
                <a16:creationId xmlns:a16="http://schemas.microsoft.com/office/drawing/2014/main" id="{91A51794-DECC-BC44-8C85-0D4761D118F6}"/>
              </a:ext>
            </a:extLst>
          </p:cNvPr>
          <p:cNvSpPr/>
          <p:nvPr/>
        </p:nvSpPr>
        <p:spPr>
          <a:xfrm>
            <a:off x="3484335" y="4539133"/>
            <a:ext cx="3127361" cy="757130"/>
          </a:xfrm>
          <a:prstGeom prst="rect">
            <a:avLst/>
          </a:prstGeom>
        </p:spPr>
        <p:txBody>
          <a:bodyPr wrap="square">
            <a:spAutoFit/>
          </a:bodyPr>
          <a:lstStyle/>
          <a:p>
            <a:pPr lvl="0" algn="just">
              <a:lnSpc>
                <a:spcPct val="90000"/>
              </a:lnSpc>
              <a:spcBef>
                <a:spcPts val="1000"/>
              </a:spcBef>
            </a:pPr>
            <a:r>
              <a:rPr lang="en-IN" sz="1200" b="1" dirty="0">
                <a:solidFill>
                  <a:prstClr val="black"/>
                </a:solidFill>
                <a:latin typeface="Calibri Light" panose="020F0302020204030204" pitchFamily="34" charset="0"/>
                <a:cs typeface="Calibri Light" panose="020F0302020204030204" pitchFamily="34" charset="0"/>
              </a:rPr>
              <a:t>Information Gain </a:t>
            </a:r>
            <a:r>
              <a:rPr lang="en-IN" sz="1200" dirty="0">
                <a:solidFill>
                  <a:prstClr val="black"/>
                </a:solidFill>
                <a:latin typeface="Calibri Light" panose="020F0302020204030204" pitchFamily="34" charset="0"/>
                <a:cs typeface="Calibri Light" panose="020F0302020204030204" pitchFamily="34" charset="0"/>
              </a:rPr>
              <a:t>is a measure of how much information is gained / how much the overall impurity has decreased after a certain action (such as splitting a set into n parts)</a:t>
            </a:r>
          </a:p>
        </p:txBody>
      </p:sp>
      <p:pic>
        <p:nvPicPr>
          <p:cNvPr id="9" name="Picture 8" descr="A close up of a logo&#10;&#10;Description automatically generated">
            <a:extLst>
              <a:ext uri="{FF2B5EF4-FFF2-40B4-BE49-F238E27FC236}">
                <a16:creationId xmlns:a16="http://schemas.microsoft.com/office/drawing/2014/main" id="{0C1E2E83-3234-114C-A4A0-B7EEEE32803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44665" y="5343935"/>
            <a:ext cx="2806700" cy="407079"/>
          </a:xfrm>
          <a:prstGeom prst="rect">
            <a:avLst/>
          </a:prstGeom>
        </p:spPr>
      </p:pic>
      <p:pic>
        <p:nvPicPr>
          <p:cNvPr id="24" name="Picture 23" descr="A close up of a sign&#10;&#10;Description automatically generated">
            <a:extLst>
              <a:ext uri="{FF2B5EF4-FFF2-40B4-BE49-F238E27FC236}">
                <a16:creationId xmlns:a16="http://schemas.microsoft.com/office/drawing/2014/main" id="{03F6D56C-8DAE-4C48-AEB8-611F80C357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26743" y="605336"/>
            <a:ext cx="3855960" cy="5751014"/>
          </a:xfrm>
          <a:prstGeom prst="rect">
            <a:avLst/>
          </a:prstGeom>
        </p:spPr>
      </p:pic>
    </p:spTree>
    <p:extLst>
      <p:ext uri="{BB962C8B-B14F-4D97-AF65-F5344CB8AC3E}">
        <p14:creationId xmlns:p14="http://schemas.microsoft.com/office/powerpoint/2010/main" val="212719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Implementing Decision Trees</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US" dirty="0" err="1"/>
              <a:t>www.akshaysehgal.com</a:t>
            </a:r>
            <a:endParaRPr lang="en-US" dirty="0"/>
          </a:p>
        </p:txBody>
      </p:sp>
      <p:pic>
        <p:nvPicPr>
          <p:cNvPr id="19" name="Picture 18" descr="A screenshot of a social media post&#10;&#10;Description automatically generated">
            <a:extLst>
              <a:ext uri="{FF2B5EF4-FFF2-40B4-BE49-F238E27FC236}">
                <a16:creationId xmlns:a16="http://schemas.microsoft.com/office/drawing/2014/main" id="{F2ABE15F-C5F3-9841-99B7-ECD229697E12}"/>
              </a:ext>
            </a:extLst>
          </p:cNvPr>
          <p:cNvPicPr>
            <a:picLocks noChangeAspect="1"/>
          </p:cNvPicPr>
          <p:nvPr/>
        </p:nvPicPr>
        <p:blipFill rotWithShape="1">
          <a:blip r:embed="rId2">
            <a:clrChange>
              <a:clrFrom>
                <a:srgbClr val="FFFFFF"/>
              </a:clrFrom>
              <a:clrTo>
                <a:srgbClr val="FFFFFF">
                  <a:alpha val="0"/>
                </a:srgbClr>
              </a:clrTo>
            </a:clrChange>
          </a:blip>
          <a:srcRect r="31269"/>
          <a:stretch/>
        </p:blipFill>
        <p:spPr>
          <a:xfrm>
            <a:off x="367860" y="1106619"/>
            <a:ext cx="6066504" cy="5063371"/>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A15424AC-024D-9348-959B-D7959B88F8E0}"/>
              </a:ext>
            </a:extLst>
          </p:cNvPr>
          <p:cNvPicPr>
            <a:picLocks noChangeAspect="1"/>
          </p:cNvPicPr>
          <p:nvPr/>
        </p:nvPicPr>
        <p:blipFill rotWithShape="1">
          <a:blip r:embed="rId3">
            <a:clrChange>
              <a:clrFrom>
                <a:srgbClr val="FFFFFF"/>
              </a:clrFrom>
              <a:clrTo>
                <a:srgbClr val="FFFFFF">
                  <a:alpha val="0"/>
                </a:srgbClr>
              </a:clrTo>
            </a:clrChange>
          </a:blip>
          <a:srcRect r="46956"/>
          <a:stretch/>
        </p:blipFill>
        <p:spPr>
          <a:xfrm>
            <a:off x="7140093" y="1156138"/>
            <a:ext cx="4652513" cy="4494299"/>
          </a:xfrm>
          <a:prstGeom prst="rect">
            <a:avLst/>
          </a:prstGeom>
        </p:spPr>
      </p:pic>
    </p:spTree>
    <p:extLst>
      <p:ext uri="{BB962C8B-B14F-4D97-AF65-F5344CB8AC3E}">
        <p14:creationId xmlns:p14="http://schemas.microsoft.com/office/powerpoint/2010/main" val="91321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CBF7C1-AE16-6A4B-B37D-580B0B04A943}"/>
              </a:ext>
            </a:extLst>
          </p:cNvPr>
          <p:cNvSpPr>
            <a:spLocks noGrp="1"/>
          </p:cNvSpPr>
          <p:nvPr>
            <p:ph type="title"/>
          </p:nvPr>
        </p:nvSpPr>
        <p:spPr/>
        <p:txBody>
          <a:bodyPr/>
          <a:lstStyle/>
          <a:p>
            <a:r>
              <a:rPr lang="en-US" dirty="0"/>
              <a:t>Comparison of Decision Boundaries for different classifiers</a:t>
            </a:r>
          </a:p>
        </p:txBody>
      </p:sp>
      <p:sp>
        <p:nvSpPr>
          <p:cNvPr id="4" name="Footer Placeholder 3">
            <a:extLst>
              <a:ext uri="{FF2B5EF4-FFF2-40B4-BE49-F238E27FC236}">
                <a16:creationId xmlns:a16="http://schemas.microsoft.com/office/drawing/2014/main" id="{E1EF5E2C-8520-974B-9B89-AC8EA3DA3EEC}"/>
              </a:ext>
            </a:extLst>
          </p:cNvPr>
          <p:cNvSpPr>
            <a:spLocks noGrp="1"/>
          </p:cNvSpPr>
          <p:nvPr>
            <p:ph type="ftr" sz="quarter" idx="3"/>
          </p:nvPr>
        </p:nvSpPr>
        <p:spPr/>
        <p:txBody>
          <a:bodyPr/>
          <a:lstStyle/>
          <a:p>
            <a:r>
              <a:rPr lang="en-US" dirty="0" err="1"/>
              <a:t>www.akshaysehgal.com</a:t>
            </a:r>
            <a:endParaRPr lang="en-US" dirty="0"/>
          </a:p>
        </p:txBody>
      </p:sp>
      <p:pic>
        <p:nvPicPr>
          <p:cNvPr id="10" name="Picture 9" descr="A picture containing food&#10;&#10;Description automatically generated">
            <a:extLst>
              <a:ext uri="{FF2B5EF4-FFF2-40B4-BE49-F238E27FC236}">
                <a16:creationId xmlns:a16="http://schemas.microsoft.com/office/drawing/2014/main" id="{84080B41-2F8E-2C4A-8B97-F06D54B9219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2063" y="1474354"/>
            <a:ext cx="11727873" cy="3909291"/>
          </a:xfrm>
          <a:prstGeom prst="rect">
            <a:avLst/>
          </a:prstGeom>
        </p:spPr>
      </p:pic>
      <p:sp>
        <p:nvSpPr>
          <p:cNvPr id="13" name="Right Arrow 12">
            <a:extLst>
              <a:ext uri="{FF2B5EF4-FFF2-40B4-BE49-F238E27FC236}">
                <a16:creationId xmlns:a16="http://schemas.microsoft.com/office/drawing/2014/main" id="{F49AE380-F02C-7E43-95A9-479FA8D2A1F0}"/>
              </a:ext>
            </a:extLst>
          </p:cNvPr>
          <p:cNvSpPr/>
          <p:nvPr/>
        </p:nvSpPr>
        <p:spPr>
          <a:xfrm rot="16200000">
            <a:off x="5818295" y="5451164"/>
            <a:ext cx="523876" cy="388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61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7548-4E3E-2344-9A20-B1770B19A3AB}"/>
              </a:ext>
            </a:extLst>
          </p:cNvPr>
          <p:cNvSpPr>
            <a:spLocks noGrp="1"/>
          </p:cNvSpPr>
          <p:nvPr>
            <p:ph type="title"/>
          </p:nvPr>
        </p:nvSpPr>
        <p:spPr/>
        <p:txBody>
          <a:bodyPr/>
          <a:lstStyle/>
          <a:p>
            <a:r>
              <a:rPr lang="en-US" dirty="0"/>
              <a:t>Random Forest</a:t>
            </a:r>
          </a:p>
        </p:txBody>
      </p:sp>
    </p:spTree>
    <p:extLst>
      <p:ext uri="{BB962C8B-B14F-4D97-AF65-F5344CB8AC3E}">
        <p14:creationId xmlns:p14="http://schemas.microsoft.com/office/powerpoint/2010/main" val="1820999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1644</TotalTime>
  <Words>1904</Words>
  <Application>Microsoft Macintosh PowerPoint</Application>
  <PresentationFormat>Widescreen</PresentationFormat>
  <Paragraphs>142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Courier New</vt:lpstr>
      <vt:lpstr>Office Theme</vt:lpstr>
      <vt:lpstr>Tree Based Methods in Machine Learning</vt:lpstr>
      <vt:lpstr>Naïve Bayes</vt:lpstr>
      <vt:lpstr>Comparison of Decision Boundaries for different classifiers</vt:lpstr>
      <vt:lpstr>Decision Trees</vt:lpstr>
      <vt:lpstr>Concept of Entropy</vt:lpstr>
      <vt:lpstr>Decision Trees</vt:lpstr>
      <vt:lpstr>Implementing Decision Trees</vt:lpstr>
      <vt:lpstr>Comparison of Decision Boundaries for different classifiers</vt:lpstr>
      <vt:lpstr>Random Forest</vt:lpstr>
      <vt:lpstr>Bagging</vt:lpstr>
      <vt:lpstr>Boosting</vt:lpstr>
      <vt:lpstr>Differences between Random Forest and Adaboost</vt:lpstr>
      <vt:lpstr>Adaboost – How it works!</vt:lpstr>
      <vt:lpstr>Adaboost – How it works!</vt:lpstr>
      <vt:lpstr>Adaboost – How it works!</vt:lpstr>
      <vt:lpstr>Adaboost – How it works!</vt:lpstr>
      <vt:lpstr>Adaboost – How it works!</vt:lpstr>
      <vt:lpstr>Adaboost – How it works!</vt:lpstr>
      <vt:lpstr>Adaboost – How it works!</vt:lpstr>
      <vt:lpstr>Adaboost – How it works!</vt:lpstr>
      <vt:lpstr>Adaboost – How it works!</vt:lpstr>
      <vt:lpstr>Adaboost – How it works!</vt:lpstr>
      <vt:lpstr>Gradient Boosting (1)</vt:lpstr>
      <vt:lpstr>Gradient Boosting (2)</vt:lpstr>
      <vt:lpstr>Gradient Boosting (3)</vt:lpstr>
      <vt:lpstr>Stacking</vt:lpstr>
      <vt:lpstr>Random Forest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Based Methods in Machine Learning</dc:title>
  <dc:creator>Akshay Sehgal</dc:creator>
  <cp:lastModifiedBy>Akshay Sehgal</cp:lastModifiedBy>
  <cp:revision>68</cp:revision>
  <dcterms:created xsi:type="dcterms:W3CDTF">2020-08-24T13:42:04Z</dcterms:created>
  <dcterms:modified xsi:type="dcterms:W3CDTF">2020-08-31T05:30:12Z</dcterms:modified>
</cp:coreProperties>
</file>